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4"/>
  </p:sldMasterIdLst>
  <p:notesMasterIdLst>
    <p:notesMasterId r:id="rId17"/>
  </p:notesMasterIdLst>
  <p:handoutMasterIdLst>
    <p:handoutMasterId r:id="rId18"/>
  </p:handoutMasterIdLst>
  <p:sldIdLst>
    <p:sldId id="1143" r:id="rId5"/>
    <p:sldId id="1174" r:id="rId6"/>
    <p:sldId id="1203" r:id="rId7"/>
    <p:sldId id="263" r:id="rId8"/>
    <p:sldId id="471" r:id="rId9"/>
    <p:sldId id="296" r:id="rId10"/>
    <p:sldId id="417" r:id="rId11"/>
    <p:sldId id="470" r:id="rId12"/>
    <p:sldId id="406" r:id="rId13"/>
    <p:sldId id="334" r:id="rId14"/>
    <p:sldId id="1124"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 Approach" id="{4B9813AC-7EE7-467E-895E-28FD1EACB054}">
          <p14:sldIdLst>
            <p14:sldId id="1143"/>
            <p14:sldId id="1174"/>
            <p14:sldId id="1203"/>
            <p14:sldId id="263"/>
            <p14:sldId id="471"/>
            <p14:sldId id="296"/>
            <p14:sldId id="417"/>
            <p14:sldId id="470"/>
            <p14:sldId id="406"/>
            <p14:sldId id="334"/>
            <p14:sldId id="1124"/>
            <p14:sldId id="2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ers, Bailey" initials="AB" lastIdx="25" clrIdx="0">
    <p:extLst>
      <p:ext uri="{19B8F6BF-5375-455C-9EA6-DF929625EA0E}">
        <p15:presenceInfo xmlns:p15="http://schemas.microsoft.com/office/powerpoint/2012/main" userId="S::akersbai@msu.edu::9afac176-a489-439a-b23a-3195f085e928" providerId="AD"/>
      </p:ext>
    </p:extLst>
  </p:cmAuthor>
  <p:cmAuthor id="2" name="Akers, Bailey" initials="AB [2]" lastIdx="7" clrIdx="1">
    <p:extLst>
      <p:ext uri="{19B8F6BF-5375-455C-9EA6-DF929625EA0E}">
        <p15:presenceInfo xmlns:p15="http://schemas.microsoft.com/office/powerpoint/2012/main" userId="S::bakers@ioniacounty.org::ab528ed4-c962-4ed0-bfa5-67ff2f9f6a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303"/>
    <a:srgbClr val="FF9393"/>
    <a:srgbClr val="DADEEA"/>
    <a:srgbClr val="FFDFE0"/>
    <a:srgbClr val="EE7E97"/>
    <a:srgbClr val="54BEF3"/>
    <a:srgbClr val="B0E2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306CAD-AE64-A396-A61C-2FAFBCD7F587}" v="6" dt="2022-08-16T22:04:26.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72859" autoAdjust="0"/>
  </p:normalViewPr>
  <p:slideViewPr>
    <p:cSldViewPr snapToGrid="0">
      <p:cViewPr varScale="1">
        <p:scale>
          <a:sx n="59" d="100"/>
          <a:sy n="59" d="100"/>
        </p:scale>
        <p:origin x="1603" y="67"/>
      </p:cViewPr>
      <p:guideLst/>
    </p:cSldViewPr>
  </p:slideViewPr>
  <p:outlineViewPr>
    <p:cViewPr>
      <p:scale>
        <a:sx n="33" d="100"/>
        <a:sy n="33" d="100"/>
      </p:scale>
      <p:origin x="0" y="-14856"/>
    </p:cViewPr>
  </p:outlineViewPr>
  <p:notesTextViewPr>
    <p:cViewPr>
      <p:scale>
        <a:sx n="1" d="1"/>
        <a:sy n="1" d="1"/>
      </p:scale>
      <p:origin x="0" y="0"/>
    </p:cViewPr>
  </p:notesTextViewPr>
  <p:sorterViewPr>
    <p:cViewPr>
      <p:scale>
        <a:sx n="100" d="100"/>
        <a:sy n="100" d="100"/>
      </p:scale>
      <p:origin x="0" y="-20004"/>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2A04B9-03E5-4959-A014-1DEEBB55D188}" type="doc">
      <dgm:prSet loTypeId="urn:microsoft.com/office/officeart/2005/8/layout/venn1" loCatId="relationship" qsTypeId="urn:microsoft.com/office/officeart/2005/8/quickstyle/simple1" qsCatId="simple" csTypeId="urn:microsoft.com/office/officeart/2005/8/colors/accent6_2" csCatId="accent6" phldr="1"/>
      <dgm:spPr/>
      <dgm:t>
        <a:bodyPr/>
        <a:lstStyle/>
        <a:p>
          <a:endParaRPr lang="en-US"/>
        </a:p>
      </dgm:t>
    </dgm:pt>
    <dgm:pt modelId="{62A3F058-7AC1-4EB9-B342-C9DC9A9DC6B0}">
      <dgm:prSet phldrT="[Text]" phldr="0" custT="1"/>
      <dgm:spPr/>
      <dgm:t>
        <a:bodyPr/>
        <a:lstStyle/>
        <a:p>
          <a:pPr algn="ctr" rtl="0">
            <a:lnSpc>
              <a:spcPct val="90000"/>
            </a:lnSpc>
          </a:pPr>
          <a:r>
            <a:rPr lang="en-US" sz="2400" dirty="0">
              <a:solidFill>
                <a:schemeClr val="tx1"/>
              </a:solidFill>
            </a:rPr>
            <a:t>Cultural, Historical and Gender</a:t>
          </a:r>
          <a:r>
            <a:rPr lang="en-US" sz="2400" dirty="0">
              <a:solidFill>
                <a:schemeClr val="tx1"/>
              </a:solidFill>
              <a:latin typeface="Arial" panose="020B0604020202020204"/>
              <a:cs typeface="Arial" panose="020B0604020202020204"/>
            </a:rPr>
            <a:t> Issues</a:t>
          </a:r>
          <a:endParaRPr lang="en-US" sz="2400" dirty="0">
            <a:solidFill>
              <a:schemeClr val="tx1"/>
            </a:solidFill>
            <a:latin typeface="Calibri Light"/>
            <a:cs typeface="Calibri Light"/>
          </a:endParaRPr>
        </a:p>
      </dgm:t>
    </dgm:pt>
    <dgm:pt modelId="{2C247268-15AB-4A06-8FDE-6DFB8290778F}" type="parTrans" cxnId="{B45D728E-34FC-4154-ABB6-AD9435990B89}">
      <dgm:prSet/>
      <dgm:spPr/>
      <dgm:t>
        <a:bodyPr/>
        <a:lstStyle/>
        <a:p>
          <a:endParaRPr lang="en-US"/>
        </a:p>
      </dgm:t>
    </dgm:pt>
    <dgm:pt modelId="{2D386014-516D-42F1-B5C8-F15AEAD14900}" type="sibTrans" cxnId="{B45D728E-34FC-4154-ABB6-AD9435990B89}">
      <dgm:prSet/>
      <dgm:spPr/>
      <dgm:t>
        <a:bodyPr/>
        <a:lstStyle/>
        <a:p>
          <a:endParaRPr lang="en-US"/>
        </a:p>
      </dgm:t>
    </dgm:pt>
    <dgm:pt modelId="{384B7193-3936-46F7-BDD2-C5A3434691CB}">
      <dgm:prSet phldr="0" custT="1"/>
      <dgm:spPr/>
      <dgm:t>
        <a:bodyPr/>
        <a:lstStyle/>
        <a:p>
          <a:pPr algn="ctr" rtl="0">
            <a:lnSpc>
              <a:spcPct val="90000"/>
            </a:lnSpc>
          </a:pPr>
          <a:r>
            <a:rPr lang="en-US" sz="2400" dirty="0"/>
            <a:t>Safety</a:t>
          </a:r>
        </a:p>
      </dgm:t>
    </dgm:pt>
    <dgm:pt modelId="{5F026FD1-A71B-464A-A7C2-BDE8B292C804}" type="parTrans" cxnId="{C1C32863-A1E0-46AF-A00A-B2831BDA6451}">
      <dgm:prSet/>
      <dgm:spPr/>
      <dgm:t>
        <a:bodyPr/>
        <a:lstStyle/>
        <a:p>
          <a:endParaRPr lang="en-US"/>
        </a:p>
      </dgm:t>
    </dgm:pt>
    <dgm:pt modelId="{F04AA016-EA5B-41DB-B1EE-172A0973E94E}" type="sibTrans" cxnId="{C1C32863-A1E0-46AF-A00A-B2831BDA6451}">
      <dgm:prSet/>
      <dgm:spPr/>
      <dgm:t>
        <a:bodyPr/>
        <a:lstStyle/>
        <a:p>
          <a:endParaRPr lang="en-US"/>
        </a:p>
      </dgm:t>
    </dgm:pt>
    <dgm:pt modelId="{4ECC3064-8772-45DE-9FD4-7D4BADB5C510}">
      <dgm:prSet phldr="0" custT="1"/>
      <dgm:spPr/>
      <dgm:t>
        <a:bodyPr/>
        <a:lstStyle/>
        <a:p>
          <a:pPr algn="ctr">
            <a:lnSpc>
              <a:spcPct val="90000"/>
            </a:lnSpc>
          </a:pPr>
          <a:r>
            <a:rPr lang="en-US" sz="2400" dirty="0"/>
            <a:t>Trustworthiness and Transparency</a:t>
          </a:r>
        </a:p>
      </dgm:t>
    </dgm:pt>
    <dgm:pt modelId="{0653C963-6A6B-4716-B473-8008BCE9826A}" type="parTrans" cxnId="{A52926EF-182F-40A0-B1F4-6F2FCC7A2C96}">
      <dgm:prSet/>
      <dgm:spPr/>
      <dgm:t>
        <a:bodyPr/>
        <a:lstStyle/>
        <a:p>
          <a:endParaRPr lang="en-US"/>
        </a:p>
      </dgm:t>
    </dgm:pt>
    <dgm:pt modelId="{98FC35F9-B108-41BF-BD48-C05A589AD4D3}" type="sibTrans" cxnId="{A52926EF-182F-40A0-B1F4-6F2FCC7A2C96}">
      <dgm:prSet/>
      <dgm:spPr/>
      <dgm:t>
        <a:bodyPr/>
        <a:lstStyle/>
        <a:p>
          <a:endParaRPr lang="en-US"/>
        </a:p>
      </dgm:t>
    </dgm:pt>
    <dgm:pt modelId="{5D7B501D-9F2F-4FBA-A9F0-A07B69A3E6A6}">
      <dgm:prSet phldr="0" custT="1"/>
      <dgm:spPr/>
      <dgm:t>
        <a:bodyPr/>
        <a:lstStyle/>
        <a:p>
          <a:pPr algn="ctr">
            <a:lnSpc>
              <a:spcPct val="90000"/>
            </a:lnSpc>
          </a:pPr>
          <a:r>
            <a:rPr lang="en-US" sz="2400" dirty="0"/>
            <a:t>Peer Support</a:t>
          </a:r>
        </a:p>
      </dgm:t>
    </dgm:pt>
    <dgm:pt modelId="{B815FB5C-BA08-48F6-B02C-6C217ADB4914}" type="parTrans" cxnId="{2F06A2BB-3EB6-47B5-B04B-6DA022D960A2}">
      <dgm:prSet/>
      <dgm:spPr/>
      <dgm:t>
        <a:bodyPr/>
        <a:lstStyle/>
        <a:p>
          <a:endParaRPr lang="en-US"/>
        </a:p>
      </dgm:t>
    </dgm:pt>
    <dgm:pt modelId="{6C87E4D5-14DD-4A4E-A476-318DB048B7AB}" type="sibTrans" cxnId="{2F06A2BB-3EB6-47B5-B04B-6DA022D960A2}">
      <dgm:prSet/>
      <dgm:spPr/>
      <dgm:t>
        <a:bodyPr/>
        <a:lstStyle/>
        <a:p>
          <a:endParaRPr lang="en-US"/>
        </a:p>
      </dgm:t>
    </dgm:pt>
    <dgm:pt modelId="{24C8F2C5-B41A-48A6-8751-46C236D62227}">
      <dgm:prSet phldr="0" custT="1"/>
      <dgm:spPr/>
      <dgm:t>
        <a:bodyPr/>
        <a:lstStyle/>
        <a:p>
          <a:pPr algn="ctr">
            <a:lnSpc>
              <a:spcPct val="90000"/>
            </a:lnSpc>
          </a:pPr>
          <a:r>
            <a:rPr lang="en-US" sz="2400" dirty="0"/>
            <a:t>Collaboration  and Mutuality</a:t>
          </a:r>
        </a:p>
      </dgm:t>
    </dgm:pt>
    <dgm:pt modelId="{2C3DFCEF-7712-4509-979F-BEBD3067764E}" type="parTrans" cxnId="{69041EDA-EB40-4FA1-B3EB-4BD0A2AC199B}">
      <dgm:prSet/>
      <dgm:spPr/>
      <dgm:t>
        <a:bodyPr/>
        <a:lstStyle/>
        <a:p>
          <a:endParaRPr lang="en-US"/>
        </a:p>
      </dgm:t>
    </dgm:pt>
    <dgm:pt modelId="{09801B82-A207-43E9-A50B-F600F270E42B}" type="sibTrans" cxnId="{69041EDA-EB40-4FA1-B3EB-4BD0A2AC199B}">
      <dgm:prSet/>
      <dgm:spPr/>
      <dgm:t>
        <a:bodyPr/>
        <a:lstStyle/>
        <a:p>
          <a:endParaRPr lang="en-US"/>
        </a:p>
      </dgm:t>
    </dgm:pt>
    <dgm:pt modelId="{601DAC3C-2AE0-441A-8679-FCD72DEE923D}">
      <dgm:prSet phldr="0" custT="1"/>
      <dgm:spPr/>
      <dgm:t>
        <a:bodyPr/>
        <a:lstStyle/>
        <a:p>
          <a:pPr algn="ctr">
            <a:lnSpc>
              <a:spcPct val="90000"/>
            </a:lnSpc>
          </a:pPr>
          <a:r>
            <a:rPr lang="en-US" sz="2400" dirty="0"/>
            <a:t>Empowerment, Voice and Choice</a:t>
          </a:r>
        </a:p>
      </dgm:t>
    </dgm:pt>
    <dgm:pt modelId="{55308347-C88C-4E0D-8CC4-A5C728B73D0D}" type="parTrans" cxnId="{E3F12266-8AA9-438E-8E06-5A8C1A64A1A6}">
      <dgm:prSet/>
      <dgm:spPr/>
      <dgm:t>
        <a:bodyPr/>
        <a:lstStyle/>
        <a:p>
          <a:endParaRPr lang="en-US"/>
        </a:p>
      </dgm:t>
    </dgm:pt>
    <dgm:pt modelId="{471727A0-4D1C-4FBE-93AF-66C3BBCD1F41}" type="sibTrans" cxnId="{E3F12266-8AA9-438E-8E06-5A8C1A64A1A6}">
      <dgm:prSet/>
      <dgm:spPr/>
      <dgm:t>
        <a:bodyPr/>
        <a:lstStyle/>
        <a:p>
          <a:endParaRPr lang="en-US"/>
        </a:p>
      </dgm:t>
    </dgm:pt>
    <dgm:pt modelId="{A8105AAD-C863-441B-AC97-161E33CD136C}" type="pres">
      <dgm:prSet presAssocID="{FD2A04B9-03E5-4959-A014-1DEEBB55D188}" presName="compositeShape" presStyleCnt="0">
        <dgm:presLayoutVars>
          <dgm:chMax val="7"/>
          <dgm:dir/>
          <dgm:resizeHandles val="exact"/>
        </dgm:presLayoutVars>
      </dgm:prSet>
      <dgm:spPr/>
    </dgm:pt>
    <dgm:pt modelId="{A2CB1C4B-241F-48E2-BFDB-4B3BB9BE7E77}" type="pres">
      <dgm:prSet presAssocID="{384B7193-3936-46F7-BDD2-C5A3434691CB}" presName="circ1" presStyleLbl="vennNode1" presStyleIdx="0" presStyleCnt="6"/>
      <dgm:spPr/>
    </dgm:pt>
    <dgm:pt modelId="{0235C323-AE17-48CE-9394-43D9E3485E96}" type="pres">
      <dgm:prSet presAssocID="{384B7193-3936-46F7-BDD2-C5A3434691CB}" presName="circ1Tx" presStyleLbl="revTx" presStyleIdx="0" presStyleCnt="0">
        <dgm:presLayoutVars>
          <dgm:chMax val="0"/>
          <dgm:chPref val="0"/>
          <dgm:bulletEnabled val="1"/>
        </dgm:presLayoutVars>
      </dgm:prSet>
      <dgm:spPr/>
    </dgm:pt>
    <dgm:pt modelId="{22F56111-75CE-436D-975F-C6C66429A76A}" type="pres">
      <dgm:prSet presAssocID="{4ECC3064-8772-45DE-9FD4-7D4BADB5C510}" presName="circ2" presStyleLbl="vennNode1" presStyleIdx="1" presStyleCnt="6"/>
      <dgm:spPr/>
    </dgm:pt>
    <dgm:pt modelId="{FA9BCC99-5EA2-43FA-871E-3BAF8DDA800B}" type="pres">
      <dgm:prSet presAssocID="{4ECC3064-8772-45DE-9FD4-7D4BADB5C510}" presName="circ2Tx" presStyleLbl="revTx" presStyleIdx="0" presStyleCnt="0">
        <dgm:presLayoutVars>
          <dgm:chMax val="0"/>
          <dgm:chPref val="0"/>
          <dgm:bulletEnabled val="1"/>
        </dgm:presLayoutVars>
      </dgm:prSet>
      <dgm:spPr/>
    </dgm:pt>
    <dgm:pt modelId="{298FE00A-E271-4100-A834-3FFE34C60058}" type="pres">
      <dgm:prSet presAssocID="{5D7B501D-9F2F-4FBA-A9F0-A07B69A3E6A6}" presName="circ3" presStyleLbl="vennNode1" presStyleIdx="2" presStyleCnt="6"/>
      <dgm:spPr/>
    </dgm:pt>
    <dgm:pt modelId="{F20F240A-CDE7-4E6D-89AC-8F3DF284BE8D}" type="pres">
      <dgm:prSet presAssocID="{5D7B501D-9F2F-4FBA-A9F0-A07B69A3E6A6}" presName="circ3Tx" presStyleLbl="revTx" presStyleIdx="0" presStyleCnt="0">
        <dgm:presLayoutVars>
          <dgm:chMax val="0"/>
          <dgm:chPref val="0"/>
          <dgm:bulletEnabled val="1"/>
        </dgm:presLayoutVars>
      </dgm:prSet>
      <dgm:spPr/>
    </dgm:pt>
    <dgm:pt modelId="{60F38FF0-E518-456A-BF0A-98F07EC56531}" type="pres">
      <dgm:prSet presAssocID="{24C8F2C5-B41A-48A6-8751-46C236D62227}" presName="circ4" presStyleLbl="vennNode1" presStyleIdx="3" presStyleCnt="6"/>
      <dgm:spPr/>
    </dgm:pt>
    <dgm:pt modelId="{AA13FD06-F709-4408-8659-77ABA9FAF9E2}" type="pres">
      <dgm:prSet presAssocID="{24C8F2C5-B41A-48A6-8751-46C236D62227}" presName="circ4Tx" presStyleLbl="revTx" presStyleIdx="0" presStyleCnt="0" custScaleX="112295" custLinFactNeighborX="1230" custLinFactNeighborY="-19090">
        <dgm:presLayoutVars>
          <dgm:chMax val="0"/>
          <dgm:chPref val="0"/>
          <dgm:bulletEnabled val="1"/>
        </dgm:presLayoutVars>
      </dgm:prSet>
      <dgm:spPr/>
    </dgm:pt>
    <dgm:pt modelId="{861F4A98-B0BA-434A-A94B-71A0C457F6D4}" type="pres">
      <dgm:prSet presAssocID="{601DAC3C-2AE0-441A-8679-FCD72DEE923D}" presName="circ5" presStyleLbl="vennNode1" presStyleIdx="4" presStyleCnt="6"/>
      <dgm:spPr/>
    </dgm:pt>
    <dgm:pt modelId="{8616D1A8-604C-45BE-94A2-816D175747DA}" type="pres">
      <dgm:prSet presAssocID="{601DAC3C-2AE0-441A-8679-FCD72DEE923D}" presName="circ5Tx" presStyleLbl="revTx" presStyleIdx="0" presStyleCnt="0">
        <dgm:presLayoutVars>
          <dgm:chMax val="0"/>
          <dgm:chPref val="0"/>
          <dgm:bulletEnabled val="1"/>
        </dgm:presLayoutVars>
      </dgm:prSet>
      <dgm:spPr/>
    </dgm:pt>
    <dgm:pt modelId="{0C5D3DCE-74D5-496A-A04D-6C98F96D78E1}" type="pres">
      <dgm:prSet presAssocID="{62A3F058-7AC1-4EB9-B342-C9DC9A9DC6B0}" presName="circ6" presStyleLbl="vennNode1" presStyleIdx="5" presStyleCnt="6"/>
      <dgm:spPr/>
    </dgm:pt>
    <dgm:pt modelId="{B634A688-9A19-4BC9-9A42-129FD16F235A}" type="pres">
      <dgm:prSet presAssocID="{62A3F058-7AC1-4EB9-B342-C9DC9A9DC6B0}" presName="circ6Tx" presStyleLbl="revTx" presStyleIdx="0" presStyleCnt="0">
        <dgm:presLayoutVars>
          <dgm:chMax val="0"/>
          <dgm:chPref val="0"/>
          <dgm:bulletEnabled val="1"/>
        </dgm:presLayoutVars>
      </dgm:prSet>
      <dgm:spPr/>
    </dgm:pt>
  </dgm:ptLst>
  <dgm:cxnLst>
    <dgm:cxn modelId="{9122FF16-F62F-4152-95AB-0A544B7F6137}" type="presOf" srcId="{601DAC3C-2AE0-441A-8679-FCD72DEE923D}" destId="{8616D1A8-604C-45BE-94A2-816D175747DA}" srcOrd="0" destOrd="0" presId="urn:microsoft.com/office/officeart/2005/8/layout/venn1"/>
    <dgm:cxn modelId="{01130927-E8E3-4B9C-B2DE-80F2CC2E2C7A}" type="presOf" srcId="{5D7B501D-9F2F-4FBA-A9F0-A07B69A3E6A6}" destId="{F20F240A-CDE7-4E6D-89AC-8F3DF284BE8D}" srcOrd="0" destOrd="0" presId="urn:microsoft.com/office/officeart/2005/8/layout/venn1"/>
    <dgm:cxn modelId="{878C1E5D-655E-477C-98B0-9F2F2D3B528D}" type="presOf" srcId="{24C8F2C5-B41A-48A6-8751-46C236D62227}" destId="{AA13FD06-F709-4408-8659-77ABA9FAF9E2}" srcOrd="0" destOrd="0" presId="urn:microsoft.com/office/officeart/2005/8/layout/venn1"/>
    <dgm:cxn modelId="{C1C32863-A1E0-46AF-A00A-B2831BDA6451}" srcId="{FD2A04B9-03E5-4959-A014-1DEEBB55D188}" destId="{384B7193-3936-46F7-BDD2-C5A3434691CB}" srcOrd="0" destOrd="0" parTransId="{5F026FD1-A71B-464A-A7C2-BDE8B292C804}" sibTransId="{F04AA016-EA5B-41DB-B1EE-172A0973E94E}"/>
    <dgm:cxn modelId="{C3C56A43-77BD-4F82-BD88-65E536C5410D}" type="presOf" srcId="{FD2A04B9-03E5-4959-A014-1DEEBB55D188}" destId="{A8105AAD-C863-441B-AC97-161E33CD136C}" srcOrd="0" destOrd="0" presId="urn:microsoft.com/office/officeart/2005/8/layout/venn1"/>
    <dgm:cxn modelId="{E3F12266-8AA9-438E-8E06-5A8C1A64A1A6}" srcId="{FD2A04B9-03E5-4959-A014-1DEEBB55D188}" destId="{601DAC3C-2AE0-441A-8679-FCD72DEE923D}" srcOrd="4" destOrd="0" parTransId="{55308347-C88C-4E0D-8CC4-A5C728B73D0D}" sibTransId="{471727A0-4D1C-4FBE-93AF-66C3BBCD1F41}"/>
    <dgm:cxn modelId="{ABC22C53-CB7B-48EC-8B4B-DF31CF169783}" type="presOf" srcId="{62A3F058-7AC1-4EB9-B342-C9DC9A9DC6B0}" destId="{B634A688-9A19-4BC9-9A42-129FD16F235A}" srcOrd="0" destOrd="0" presId="urn:microsoft.com/office/officeart/2005/8/layout/venn1"/>
    <dgm:cxn modelId="{B45D728E-34FC-4154-ABB6-AD9435990B89}" srcId="{FD2A04B9-03E5-4959-A014-1DEEBB55D188}" destId="{62A3F058-7AC1-4EB9-B342-C9DC9A9DC6B0}" srcOrd="5" destOrd="0" parTransId="{2C247268-15AB-4A06-8FDE-6DFB8290778F}" sibTransId="{2D386014-516D-42F1-B5C8-F15AEAD14900}"/>
    <dgm:cxn modelId="{56692792-4D84-4EF0-A9E1-33343C7C3DAC}" type="presOf" srcId="{384B7193-3936-46F7-BDD2-C5A3434691CB}" destId="{0235C323-AE17-48CE-9394-43D9E3485E96}" srcOrd="0" destOrd="0" presId="urn:microsoft.com/office/officeart/2005/8/layout/venn1"/>
    <dgm:cxn modelId="{2F06A2BB-3EB6-47B5-B04B-6DA022D960A2}" srcId="{FD2A04B9-03E5-4959-A014-1DEEBB55D188}" destId="{5D7B501D-9F2F-4FBA-A9F0-A07B69A3E6A6}" srcOrd="2" destOrd="0" parTransId="{B815FB5C-BA08-48F6-B02C-6C217ADB4914}" sibTransId="{6C87E4D5-14DD-4A4E-A476-318DB048B7AB}"/>
    <dgm:cxn modelId="{9700ABC5-25FF-49D3-84B5-BE718F825CF7}" type="presOf" srcId="{4ECC3064-8772-45DE-9FD4-7D4BADB5C510}" destId="{FA9BCC99-5EA2-43FA-871E-3BAF8DDA800B}" srcOrd="0" destOrd="0" presId="urn:microsoft.com/office/officeart/2005/8/layout/venn1"/>
    <dgm:cxn modelId="{69041EDA-EB40-4FA1-B3EB-4BD0A2AC199B}" srcId="{FD2A04B9-03E5-4959-A014-1DEEBB55D188}" destId="{24C8F2C5-B41A-48A6-8751-46C236D62227}" srcOrd="3" destOrd="0" parTransId="{2C3DFCEF-7712-4509-979F-BEBD3067764E}" sibTransId="{09801B82-A207-43E9-A50B-F600F270E42B}"/>
    <dgm:cxn modelId="{A52926EF-182F-40A0-B1F4-6F2FCC7A2C96}" srcId="{FD2A04B9-03E5-4959-A014-1DEEBB55D188}" destId="{4ECC3064-8772-45DE-9FD4-7D4BADB5C510}" srcOrd="1" destOrd="0" parTransId="{0653C963-6A6B-4716-B473-8008BCE9826A}" sibTransId="{98FC35F9-B108-41BF-BD48-C05A589AD4D3}"/>
    <dgm:cxn modelId="{80FD4987-A565-4087-88D9-2CF7959D8BF4}" type="presParOf" srcId="{A8105AAD-C863-441B-AC97-161E33CD136C}" destId="{A2CB1C4B-241F-48E2-BFDB-4B3BB9BE7E77}" srcOrd="0" destOrd="0" presId="urn:microsoft.com/office/officeart/2005/8/layout/venn1"/>
    <dgm:cxn modelId="{099E286A-9F60-40C6-BE7C-4911AC828843}" type="presParOf" srcId="{A8105AAD-C863-441B-AC97-161E33CD136C}" destId="{0235C323-AE17-48CE-9394-43D9E3485E96}" srcOrd="1" destOrd="0" presId="urn:microsoft.com/office/officeart/2005/8/layout/venn1"/>
    <dgm:cxn modelId="{56E5E6BD-DDCF-45CF-B62A-69191106C45B}" type="presParOf" srcId="{A8105AAD-C863-441B-AC97-161E33CD136C}" destId="{22F56111-75CE-436D-975F-C6C66429A76A}" srcOrd="2" destOrd="0" presId="urn:microsoft.com/office/officeart/2005/8/layout/venn1"/>
    <dgm:cxn modelId="{0546F77A-D066-4519-B93E-F17086AFBD86}" type="presParOf" srcId="{A8105AAD-C863-441B-AC97-161E33CD136C}" destId="{FA9BCC99-5EA2-43FA-871E-3BAF8DDA800B}" srcOrd="3" destOrd="0" presId="urn:microsoft.com/office/officeart/2005/8/layout/venn1"/>
    <dgm:cxn modelId="{5900A44B-8FDA-4385-9772-109B3965AC5F}" type="presParOf" srcId="{A8105AAD-C863-441B-AC97-161E33CD136C}" destId="{298FE00A-E271-4100-A834-3FFE34C60058}" srcOrd="4" destOrd="0" presId="urn:microsoft.com/office/officeart/2005/8/layout/venn1"/>
    <dgm:cxn modelId="{DAB6A816-D41C-4791-B7BF-7BB27323EBE4}" type="presParOf" srcId="{A8105AAD-C863-441B-AC97-161E33CD136C}" destId="{F20F240A-CDE7-4E6D-89AC-8F3DF284BE8D}" srcOrd="5" destOrd="0" presId="urn:microsoft.com/office/officeart/2005/8/layout/venn1"/>
    <dgm:cxn modelId="{EFEBFF3D-0A16-4E63-991F-F1EC5F29807C}" type="presParOf" srcId="{A8105AAD-C863-441B-AC97-161E33CD136C}" destId="{60F38FF0-E518-456A-BF0A-98F07EC56531}" srcOrd="6" destOrd="0" presId="urn:microsoft.com/office/officeart/2005/8/layout/venn1"/>
    <dgm:cxn modelId="{430DC9C1-ACCD-4AFA-8E09-8E7753FBD6E0}" type="presParOf" srcId="{A8105AAD-C863-441B-AC97-161E33CD136C}" destId="{AA13FD06-F709-4408-8659-77ABA9FAF9E2}" srcOrd="7" destOrd="0" presId="urn:microsoft.com/office/officeart/2005/8/layout/venn1"/>
    <dgm:cxn modelId="{BBF06D09-AA3B-4B84-B7E9-7F6399060CE2}" type="presParOf" srcId="{A8105AAD-C863-441B-AC97-161E33CD136C}" destId="{861F4A98-B0BA-434A-A94B-71A0C457F6D4}" srcOrd="8" destOrd="0" presId="urn:microsoft.com/office/officeart/2005/8/layout/venn1"/>
    <dgm:cxn modelId="{4D0870D9-07CB-4AD9-9A4A-536484A84157}" type="presParOf" srcId="{A8105AAD-C863-441B-AC97-161E33CD136C}" destId="{8616D1A8-604C-45BE-94A2-816D175747DA}" srcOrd="9" destOrd="0" presId="urn:microsoft.com/office/officeart/2005/8/layout/venn1"/>
    <dgm:cxn modelId="{4DC6363D-FFE8-4FD8-96F3-3BFD92B54CEE}" type="presParOf" srcId="{A8105AAD-C863-441B-AC97-161E33CD136C}" destId="{0C5D3DCE-74D5-496A-A04D-6C98F96D78E1}" srcOrd="10" destOrd="0" presId="urn:microsoft.com/office/officeart/2005/8/layout/venn1"/>
    <dgm:cxn modelId="{92C4B464-5055-4A00-A516-7F1460935EE3}" type="presParOf" srcId="{A8105AAD-C863-441B-AC97-161E33CD136C}" destId="{B634A688-9A19-4BC9-9A42-129FD16F235A}"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726191-C3B0-4D5B-A9B7-875387F1B561}" type="doc">
      <dgm:prSet loTypeId="urn:microsoft.com/office/officeart/2008/layout/VerticalCurvedList" loCatId="list" qsTypeId="urn:microsoft.com/office/officeart/2005/8/quickstyle/simple1" qsCatId="simple" csTypeId="urn:microsoft.com/office/officeart/2005/8/colors/accent6_4" csCatId="accent6" phldr="1"/>
      <dgm:spPr/>
      <dgm:t>
        <a:bodyPr/>
        <a:lstStyle/>
        <a:p>
          <a:endParaRPr lang="en-US"/>
        </a:p>
      </dgm:t>
    </dgm:pt>
    <dgm:pt modelId="{3E80D74D-1B33-44F5-BD1E-3184348AF8D5}">
      <dgm:prSet phldrT="[Text]" custT="1"/>
      <dgm:spPr/>
      <dgm:t>
        <a:bodyPr/>
        <a:lstStyle/>
        <a:p>
          <a:r>
            <a:rPr lang="en-US" sz="3200" b="1" dirty="0"/>
            <a:t>Physical </a:t>
          </a:r>
        </a:p>
      </dgm:t>
    </dgm:pt>
    <dgm:pt modelId="{5452AEBC-F9E3-4CAC-AEC7-277F5C5EE197}" type="parTrans" cxnId="{FBEE0D4D-65C6-427B-8EBD-36EC72C78783}">
      <dgm:prSet/>
      <dgm:spPr/>
      <dgm:t>
        <a:bodyPr/>
        <a:lstStyle/>
        <a:p>
          <a:endParaRPr lang="en-US" sz="2800"/>
        </a:p>
      </dgm:t>
    </dgm:pt>
    <dgm:pt modelId="{7B3E8EB5-1CA5-45E3-BD11-17F4CB8CBB50}" type="sibTrans" cxnId="{FBEE0D4D-65C6-427B-8EBD-36EC72C78783}">
      <dgm:prSet/>
      <dgm:spPr/>
      <dgm:t>
        <a:bodyPr/>
        <a:lstStyle/>
        <a:p>
          <a:endParaRPr lang="en-US" sz="2800"/>
        </a:p>
      </dgm:t>
    </dgm:pt>
    <dgm:pt modelId="{62BDA8FA-F797-4253-930E-C6DD33205A10}">
      <dgm:prSet phldrT="[Text]" custT="1"/>
      <dgm:spPr/>
      <dgm:t>
        <a:bodyPr/>
        <a:lstStyle/>
        <a:p>
          <a:r>
            <a:rPr lang="en-US" sz="3200" b="1" dirty="0"/>
            <a:t>Psychological</a:t>
          </a:r>
        </a:p>
      </dgm:t>
    </dgm:pt>
    <dgm:pt modelId="{5CC2ECB1-D185-4342-8409-EB31086D21E7}" type="parTrans" cxnId="{56F098CE-4991-454E-B53A-A2C59FE86597}">
      <dgm:prSet/>
      <dgm:spPr/>
      <dgm:t>
        <a:bodyPr/>
        <a:lstStyle/>
        <a:p>
          <a:endParaRPr lang="en-US" sz="2800"/>
        </a:p>
      </dgm:t>
    </dgm:pt>
    <dgm:pt modelId="{0CD61EFE-22F2-4E1A-99AA-77475DE7108C}" type="sibTrans" cxnId="{56F098CE-4991-454E-B53A-A2C59FE86597}">
      <dgm:prSet/>
      <dgm:spPr/>
      <dgm:t>
        <a:bodyPr/>
        <a:lstStyle/>
        <a:p>
          <a:endParaRPr lang="en-US" sz="2800"/>
        </a:p>
      </dgm:t>
    </dgm:pt>
    <dgm:pt modelId="{CA33A643-EB23-4A9E-88E1-74CEB32F2E41}">
      <dgm:prSet phldrT="[Text]" custT="1"/>
      <dgm:spPr/>
      <dgm:t>
        <a:bodyPr/>
        <a:lstStyle/>
        <a:p>
          <a:r>
            <a:rPr lang="en-US" sz="3200" b="1" dirty="0"/>
            <a:t>Social</a:t>
          </a:r>
        </a:p>
      </dgm:t>
    </dgm:pt>
    <dgm:pt modelId="{D329313E-7029-4265-8CEA-42D8CA97404F}" type="parTrans" cxnId="{9CBAA0DF-2520-4A3A-98B4-CAE77D95ACDC}">
      <dgm:prSet/>
      <dgm:spPr/>
      <dgm:t>
        <a:bodyPr/>
        <a:lstStyle/>
        <a:p>
          <a:endParaRPr lang="en-US" sz="2800"/>
        </a:p>
      </dgm:t>
    </dgm:pt>
    <dgm:pt modelId="{98044CC8-A022-49F4-97D6-1E6C435FF11E}" type="sibTrans" cxnId="{9CBAA0DF-2520-4A3A-98B4-CAE77D95ACDC}">
      <dgm:prSet/>
      <dgm:spPr/>
      <dgm:t>
        <a:bodyPr/>
        <a:lstStyle/>
        <a:p>
          <a:endParaRPr lang="en-US" sz="2800"/>
        </a:p>
      </dgm:t>
    </dgm:pt>
    <dgm:pt modelId="{FBBA9574-3786-490E-AB24-CF78224607B2}">
      <dgm:prSet custT="1"/>
      <dgm:spPr/>
      <dgm:t>
        <a:bodyPr/>
        <a:lstStyle/>
        <a:p>
          <a:r>
            <a:rPr lang="en-US" sz="3200" b="1" dirty="0"/>
            <a:t>Moral safety</a:t>
          </a:r>
        </a:p>
      </dgm:t>
    </dgm:pt>
    <dgm:pt modelId="{840A2FB4-59F2-4E71-AB6D-ABC962D815BB}" type="parTrans" cxnId="{CC5AEB19-71BB-4323-B2BC-FC9C60AA372D}">
      <dgm:prSet/>
      <dgm:spPr/>
      <dgm:t>
        <a:bodyPr/>
        <a:lstStyle/>
        <a:p>
          <a:endParaRPr lang="en-US" sz="2800"/>
        </a:p>
      </dgm:t>
    </dgm:pt>
    <dgm:pt modelId="{70EA0A57-7C21-448A-AE29-0777C39CDB62}" type="sibTrans" cxnId="{CC5AEB19-71BB-4323-B2BC-FC9C60AA372D}">
      <dgm:prSet/>
      <dgm:spPr/>
      <dgm:t>
        <a:bodyPr/>
        <a:lstStyle/>
        <a:p>
          <a:endParaRPr lang="en-US" sz="2800"/>
        </a:p>
      </dgm:t>
    </dgm:pt>
    <dgm:pt modelId="{8E7958E9-3FA5-453A-B2A0-81269F2A6FCA}" type="pres">
      <dgm:prSet presAssocID="{3A726191-C3B0-4D5B-A9B7-875387F1B561}" presName="Name0" presStyleCnt="0">
        <dgm:presLayoutVars>
          <dgm:chMax val="7"/>
          <dgm:chPref val="7"/>
          <dgm:dir/>
        </dgm:presLayoutVars>
      </dgm:prSet>
      <dgm:spPr/>
    </dgm:pt>
    <dgm:pt modelId="{6152BE48-8865-45F6-A213-B374C4BD0562}" type="pres">
      <dgm:prSet presAssocID="{3A726191-C3B0-4D5B-A9B7-875387F1B561}" presName="Name1" presStyleCnt="0"/>
      <dgm:spPr/>
    </dgm:pt>
    <dgm:pt modelId="{57851F28-FE96-494E-9F44-3AF3345380CE}" type="pres">
      <dgm:prSet presAssocID="{3A726191-C3B0-4D5B-A9B7-875387F1B561}" presName="cycle" presStyleCnt="0"/>
      <dgm:spPr/>
    </dgm:pt>
    <dgm:pt modelId="{F893743C-CCC3-4946-AB45-870AE774D561}" type="pres">
      <dgm:prSet presAssocID="{3A726191-C3B0-4D5B-A9B7-875387F1B561}" presName="srcNode" presStyleLbl="node1" presStyleIdx="0" presStyleCnt="4"/>
      <dgm:spPr/>
    </dgm:pt>
    <dgm:pt modelId="{31F89D6E-07F3-4249-9E0D-4D4F56751FFB}" type="pres">
      <dgm:prSet presAssocID="{3A726191-C3B0-4D5B-A9B7-875387F1B561}" presName="conn" presStyleLbl="parChTrans1D2" presStyleIdx="0" presStyleCnt="1"/>
      <dgm:spPr/>
    </dgm:pt>
    <dgm:pt modelId="{C9A50A7E-748A-4A30-83C5-FB5B6F8A423C}" type="pres">
      <dgm:prSet presAssocID="{3A726191-C3B0-4D5B-A9B7-875387F1B561}" presName="extraNode" presStyleLbl="node1" presStyleIdx="0" presStyleCnt="4"/>
      <dgm:spPr/>
    </dgm:pt>
    <dgm:pt modelId="{501D5F09-E7F1-4A0E-B0C7-328B9C764339}" type="pres">
      <dgm:prSet presAssocID="{3A726191-C3B0-4D5B-A9B7-875387F1B561}" presName="dstNode" presStyleLbl="node1" presStyleIdx="0" presStyleCnt="4"/>
      <dgm:spPr/>
    </dgm:pt>
    <dgm:pt modelId="{FF466470-B924-4414-AD43-462C0EE34ADA}" type="pres">
      <dgm:prSet presAssocID="{3E80D74D-1B33-44F5-BD1E-3184348AF8D5}" presName="text_1" presStyleLbl="node1" presStyleIdx="0" presStyleCnt="4">
        <dgm:presLayoutVars>
          <dgm:bulletEnabled val="1"/>
        </dgm:presLayoutVars>
      </dgm:prSet>
      <dgm:spPr/>
    </dgm:pt>
    <dgm:pt modelId="{1C8169AE-A82A-481F-8A20-E9D3816BCEDB}" type="pres">
      <dgm:prSet presAssocID="{3E80D74D-1B33-44F5-BD1E-3184348AF8D5}" presName="accent_1" presStyleCnt="0"/>
      <dgm:spPr/>
    </dgm:pt>
    <dgm:pt modelId="{514BDCD4-0545-4582-8C27-7D3B50F7F125}" type="pres">
      <dgm:prSet presAssocID="{3E80D74D-1B33-44F5-BD1E-3184348AF8D5}" presName="accentRepeatNode" presStyleLbl="solidFgAcc1" presStyleIdx="0" presStyleCnt="4"/>
      <dgm:spPr/>
    </dgm:pt>
    <dgm:pt modelId="{876A128A-A5D9-4F15-9106-7ACC802D254A}" type="pres">
      <dgm:prSet presAssocID="{62BDA8FA-F797-4253-930E-C6DD33205A10}" presName="text_2" presStyleLbl="node1" presStyleIdx="1" presStyleCnt="4">
        <dgm:presLayoutVars>
          <dgm:bulletEnabled val="1"/>
        </dgm:presLayoutVars>
      </dgm:prSet>
      <dgm:spPr/>
    </dgm:pt>
    <dgm:pt modelId="{36DC9966-3587-4341-AA4E-012A199ADA71}" type="pres">
      <dgm:prSet presAssocID="{62BDA8FA-F797-4253-930E-C6DD33205A10}" presName="accent_2" presStyleCnt="0"/>
      <dgm:spPr/>
    </dgm:pt>
    <dgm:pt modelId="{AE685CF5-86E3-45B8-975B-ED7D91F19B14}" type="pres">
      <dgm:prSet presAssocID="{62BDA8FA-F797-4253-930E-C6DD33205A10}" presName="accentRepeatNode" presStyleLbl="solidFgAcc1" presStyleIdx="1" presStyleCnt="4"/>
      <dgm:spPr/>
    </dgm:pt>
    <dgm:pt modelId="{DA2DBC26-50A5-433E-AC19-CB2159658B91}" type="pres">
      <dgm:prSet presAssocID="{CA33A643-EB23-4A9E-88E1-74CEB32F2E41}" presName="text_3" presStyleLbl="node1" presStyleIdx="2" presStyleCnt="4">
        <dgm:presLayoutVars>
          <dgm:bulletEnabled val="1"/>
        </dgm:presLayoutVars>
      </dgm:prSet>
      <dgm:spPr/>
    </dgm:pt>
    <dgm:pt modelId="{C938ACC5-BBE0-4835-A127-C39647517EF1}" type="pres">
      <dgm:prSet presAssocID="{CA33A643-EB23-4A9E-88E1-74CEB32F2E41}" presName="accent_3" presStyleCnt="0"/>
      <dgm:spPr/>
    </dgm:pt>
    <dgm:pt modelId="{4DD61441-949E-4AC2-83C4-D5B1159A09DD}" type="pres">
      <dgm:prSet presAssocID="{CA33A643-EB23-4A9E-88E1-74CEB32F2E41}" presName="accentRepeatNode" presStyleLbl="solidFgAcc1" presStyleIdx="2" presStyleCnt="4"/>
      <dgm:spPr/>
    </dgm:pt>
    <dgm:pt modelId="{E36B51A3-0D54-4F84-B15A-0EEF94167A4D}" type="pres">
      <dgm:prSet presAssocID="{FBBA9574-3786-490E-AB24-CF78224607B2}" presName="text_4" presStyleLbl="node1" presStyleIdx="3" presStyleCnt="4">
        <dgm:presLayoutVars>
          <dgm:bulletEnabled val="1"/>
        </dgm:presLayoutVars>
      </dgm:prSet>
      <dgm:spPr/>
    </dgm:pt>
    <dgm:pt modelId="{A91FB4D4-7D93-453C-9B30-AE77E55F3EA3}" type="pres">
      <dgm:prSet presAssocID="{FBBA9574-3786-490E-AB24-CF78224607B2}" presName="accent_4" presStyleCnt="0"/>
      <dgm:spPr/>
    </dgm:pt>
    <dgm:pt modelId="{7D0A38A5-3A73-40C5-9132-092B3B7DDD23}" type="pres">
      <dgm:prSet presAssocID="{FBBA9574-3786-490E-AB24-CF78224607B2}" presName="accentRepeatNode" presStyleLbl="solidFgAcc1" presStyleIdx="3" presStyleCnt="4"/>
      <dgm:spPr/>
    </dgm:pt>
  </dgm:ptLst>
  <dgm:cxnLst>
    <dgm:cxn modelId="{CC5AEB19-71BB-4323-B2BC-FC9C60AA372D}" srcId="{3A726191-C3B0-4D5B-A9B7-875387F1B561}" destId="{FBBA9574-3786-490E-AB24-CF78224607B2}" srcOrd="3" destOrd="0" parTransId="{840A2FB4-59F2-4E71-AB6D-ABC962D815BB}" sibTransId="{70EA0A57-7C21-448A-AE29-0777C39CDB62}"/>
    <dgm:cxn modelId="{0D04E861-2CEC-4915-AA32-F484CE219DE0}" type="presOf" srcId="{3E80D74D-1B33-44F5-BD1E-3184348AF8D5}" destId="{FF466470-B924-4414-AD43-462C0EE34ADA}" srcOrd="0" destOrd="0" presId="urn:microsoft.com/office/officeart/2008/layout/VerticalCurvedList"/>
    <dgm:cxn modelId="{FBEE0D4D-65C6-427B-8EBD-36EC72C78783}" srcId="{3A726191-C3B0-4D5B-A9B7-875387F1B561}" destId="{3E80D74D-1B33-44F5-BD1E-3184348AF8D5}" srcOrd="0" destOrd="0" parTransId="{5452AEBC-F9E3-4CAC-AEC7-277F5C5EE197}" sibTransId="{7B3E8EB5-1CA5-45E3-BD11-17F4CB8CBB50}"/>
    <dgm:cxn modelId="{D776DE76-B7D4-47C4-B926-3B1BD5D28ECA}" type="presOf" srcId="{7B3E8EB5-1CA5-45E3-BD11-17F4CB8CBB50}" destId="{31F89D6E-07F3-4249-9E0D-4D4F56751FFB}" srcOrd="0" destOrd="0" presId="urn:microsoft.com/office/officeart/2008/layout/VerticalCurvedList"/>
    <dgm:cxn modelId="{E7B98A79-E0A3-4E0B-9EFA-FD3BA23B506A}" type="presOf" srcId="{3A726191-C3B0-4D5B-A9B7-875387F1B561}" destId="{8E7958E9-3FA5-453A-B2A0-81269F2A6FCA}" srcOrd="0" destOrd="0" presId="urn:microsoft.com/office/officeart/2008/layout/VerticalCurvedList"/>
    <dgm:cxn modelId="{5D2E0E87-8023-440F-AB98-D256AF436255}" type="presOf" srcId="{62BDA8FA-F797-4253-930E-C6DD33205A10}" destId="{876A128A-A5D9-4F15-9106-7ACC802D254A}" srcOrd="0" destOrd="0" presId="urn:microsoft.com/office/officeart/2008/layout/VerticalCurvedList"/>
    <dgm:cxn modelId="{3644B5C5-96F6-462B-A7F8-7786E1DB7D11}" type="presOf" srcId="{CA33A643-EB23-4A9E-88E1-74CEB32F2E41}" destId="{DA2DBC26-50A5-433E-AC19-CB2159658B91}" srcOrd="0" destOrd="0" presId="urn:microsoft.com/office/officeart/2008/layout/VerticalCurvedList"/>
    <dgm:cxn modelId="{56F098CE-4991-454E-B53A-A2C59FE86597}" srcId="{3A726191-C3B0-4D5B-A9B7-875387F1B561}" destId="{62BDA8FA-F797-4253-930E-C6DD33205A10}" srcOrd="1" destOrd="0" parTransId="{5CC2ECB1-D185-4342-8409-EB31086D21E7}" sibTransId="{0CD61EFE-22F2-4E1A-99AA-77475DE7108C}"/>
    <dgm:cxn modelId="{4D21FCD8-B80C-4F2B-ADB8-FAD546C50840}" type="presOf" srcId="{FBBA9574-3786-490E-AB24-CF78224607B2}" destId="{E36B51A3-0D54-4F84-B15A-0EEF94167A4D}" srcOrd="0" destOrd="0" presId="urn:microsoft.com/office/officeart/2008/layout/VerticalCurvedList"/>
    <dgm:cxn modelId="{9CBAA0DF-2520-4A3A-98B4-CAE77D95ACDC}" srcId="{3A726191-C3B0-4D5B-A9B7-875387F1B561}" destId="{CA33A643-EB23-4A9E-88E1-74CEB32F2E41}" srcOrd="2" destOrd="0" parTransId="{D329313E-7029-4265-8CEA-42D8CA97404F}" sibTransId="{98044CC8-A022-49F4-97D6-1E6C435FF11E}"/>
    <dgm:cxn modelId="{300BC983-EA3C-4642-B1FB-64A6F3F2CA44}" type="presParOf" srcId="{8E7958E9-3FA5-453A-B2A0-81269F2A6FCA}" destId="{6152BE48-8865-45F6-A213-B374C4BD0562}" srcOrd="0" destOrd="0" presId="urn:microsoft.com/office/officeart/2008/layout/VerticalCurvedList"/>
    <dgm:cxn modelId="{88ADB654-2A0F-4E8F-9271-4A5879ABBC2D}" type="presParOf" srcId="{6152BE48-8865-45F6-A213-B374C4BD0562}" destId="{57851F28-FE96-494E-9F44-3AF3345380CE}" srcOrd="0" destOrd="0" presId="urn:microsoft.com/office/officeart/2008/layout/VerticalCurvedList"/>
    <dgm:cxn modelId="{63CE4B16-71DB-4902-9E51-E929DB8EF815}" type="presParOf" srcId="{57851F28-FE96-494E-9F44-3AF3345380CE}" destId="{F893743C-CCC3-4946-AB45-870AE774D561}" srcOrd="0" destOrd="0" presId="urn:microsoft.com/office/officeart/2008/layout/VerticalCurvedList"/>
    <dgm:cxn modelId="{850628B3-EBE3-4687-937A-6591759C1E7B}" type="presParOf" srcId="{57851F28-FE96-494E-9F44-3AF3345380CE}" destId="{31F89D6E-07F3-4249-9E0D-4D4F56751FFB}" srcOrd="1" destOrd="0" presId="urn:microsoft.com/office/officeart/2008/layout/VerticalCurvedList"/>
    <dgm:cxn modelId="{59B3785B-FBB8-4A48-B56D-71ABCA2B224C}" type="presParOf" srcId="{57851F28-FE96-494E-9F44-3AF3345380CE}" destId="{C9A50A7E-748A-4A30-83C5-FB5B6F8A423C}" srcOrd="2" destOrd="0" presId="urn:microsoft.com/office/officeart/2008/layout/VerticalCurvedList"/>
    <dgm:cxn modelId="{13460342-E95C-4E34-B9D2-8DC606E7647C}" type="presParOf" srcId="{57851F28-FE96-494E-9F44-3AF3345380CE}" destId="{501D5F09-E7F1-4A0E-B0C7-328B9C764339}" srcOrd="3" destOrd="0" presId="urn:microsoft.com/office/officeart/2008/layout/VerticalCurvedList"/>
    <dgm:cxn modelId="{7799FBFC-6AC7-40F4-8BAE-DB42DBDABF23}" type="presParOf" srcId="{6152BE48-8865-45F6-A213-B374C4BD0562}" destId="{FF466470-B924-4414-AD43-462C0EE34ADA}" srcOrd="1" destOrd="0" presId="urn:microsoft.com/office/officeart/2008/layout/VerticalCurvedList"/>
    <dgm:cxn modelId="{A8F23202-9A71-4938-A580-53CA1823303C}" type="presParOf" srcId="{6152BE48-8865-45F6-A213-B374C4BD0562}" destId="{1C8169AE-A82A-481F-8A20-E9D3816BCEDB}" srcOrd="2" destOrd="0" presId="urn:microsoft.com/office/officeart/2008/layout/VerticalCurvedList"/>
    <dgm:cxn modelId="{D2BC21F3-C797-4D38-B07A-8189040FA7FC}" type="presParOf" srcId="{1C8169AE-A82A-481F-8A20-E9D3816BCEDB}" destId="{514BDCD4-0545-4582-8C27-7D3B50F7F125}" srcOrd="0" destOrd="0" presId="urn:microsoft.com/office/officeart/2008/layout/VerticalCurvedList"/>
    <dgm:cxn modelId="{875F07EC-F393-4F4E-94C6-36070675D4F0}" type="presParOf" srcId="{6152BE48-8865-45F6-A213-B374C4BD0562}" destId="{876A128A-A5D9-4F15-9106-7ACC802D254A}" srcOrd="3" destOrd="0" presId="urn:microsoft.com/office/officeart/2008/layout/VerticalCurvedList"/>
    <dgm:cxn modelId="{E79A873F-7AD8-42C4-9B5F-7AA0FE02E998}" type="presParOf" srcId="{6152BE48-8865-45F6-A213-B374C4BD0562}" destId="{36DC9966-3587-4341-AA4E-012A199ADA71}" srcOrd="4" destOrd="0" presId="urn:microsoft.com/office/officeart/2008/layout/VerticalCurvedList"/>
    <dgm:cxn modelId="{78338BCA-9C17-464A-BB84-E8C2119C375D}" type="presParOf" srcId="{36DC9966-3587-4341-AA4E-012A199ADA71}" destId="{AE685CF5-86E3-45B8-975B-ED7D91F19B14}" srcOrd="0" destOrd="0" presId="urn:microsoft.com/office/officeart/2008/layout/VerticalCurvedList"/>
    <dgm:cxn modelId="{EA019F56-1CC8-45F2-8853-24870BC2C885}" type="presParOf" srcId="{6152BE48-8865-45F6-A213-B374C4BD0562}" destId="{DA2DBC26-50A5-433E-AC19-CB2159658B91}" srcOrd="5" destOrd="0" presId="urn:microsoft.com/office/officeart/2008/layout/VerticalCurvedList"/>
    <dgm:cxn modelId="{57757B63-5EB9-46B5-BE74-FA3FB7D9EB88}" type="presParOf" srcId="{6152BE48-8865-45F6-A213-B374C4BD0562}" destId="{C938ACC5-BBE0-4835-A127-C39647517EF1}" srcOrd="6" destOrd="0" presId="urn:microsoft.com/office/officeart/2008/layout/VerticalCurvedList"/>
    <dgm:cxn modelId="{BCBA440B-7F03-4B40-8437-075005376DBB}" type="presParOf" srcId="{C938ACC5-BBE0-4835-A127-C39647517EF1}" destId="{4DD61441-949E-4AC2-83C4-D5B1159A09DD}" srcOrd="0" destOrd="0" presId="urn:microsoft.com/office/officeart/2008/layout/VerticalCurvedList"/>
    <dgm:cxn modelId="{62BA295D-EFC8-48EE-BBF2-58497DB70BC9}" type="presParOf" srcId="{6152BE48-8865-45F6-A213-B374C4BD0562}" destId="{E36B51A3-0D54-4F84-B15A-0EEF94167A4D}" srcOrd="7" destOrd="0" presId="urn:microsoft.com/office/officeart/2008/layout/VerticalCurvedList"/>
    <dgm:cxn modelId="{6875324B-5092-42D2-AE1B-882E65926674}" type="presParOf" srcId="{6152BE48-8865-45F6-A213-B374C4BD0562}" destId="{A91FB4D4-7D93-453C-9B30-AE77E55F3EA3}" srcOrd="8" destOrd="0" presId="urn:microsoft.com/office/officeart/2008/layout/VerticalCurvedList"/>
    <dgm:cxn modelId="{DC292114-F738-4E8C-A2DF-32C6ACAE0C05}" type="presParOf" srcId="{A91FB4D4-7D93-453C-9B30-AE77E55F3EA3}" destId="{7D0A38A5-3A73-40C5-9132-092B3B7DDD2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DFF193-F351-4856-B63D-E69CF6904978}" type="doc">
      <dgm:prSet loTypeId="urn:microsoft.com/office/officeart/2005/8/layout/hList1" loCatId="list" qsTypeId="urn:microsoft.com/office/officeart/2005/8/quickstyle/simple1" qsCatId="simple" csTypeId="urn:microsoft.com/office/officeart/2005/8/colors/accent6_5" csCatId="accent6" phldr="1"/>
      <dgm:spPr/>
      <dgm:t>
        <a:bodyPr/>
        <a:lstStyle/>
        <a:p>
          <a:endParaRPr lang="en-US"/>
        </a:p>
      </dgm:t>
    </dgm:pt>
    <dgm:pt modelId="{5A9545CA-EFDB-4F45-A7FE-08C70C577D16}">
      <dgm:prSet phldrT="[Text]" phldr="0"/>
      <dgm:spPr/>
      <dgm:t>
        <a:bodyPr/>
        <a:lstStyle/>
        <a:p>
          <a:pPr algn="l"/>
          <a:r>
            <a:rPr lang="en-US" dirty="0">
              <a:latin typeface="Calibri"/>
              <a:cs typeface="Calibri"/>
            </a:rPr>
            <a:t>Resist re-traumatization</a:t>
          </a:r>
          <a:endParaRPr lang="en-US" dirty="0"/>
        </a:p>
      </dgm:t>
    </dgm:pt>
    <dgm:pt modelId="{AD62BFF5-1607-479E-9F6B-C8ADBA2771DF}" type="parTrans" cxnId="{797B74A7-C18A-4531-800F-A856F351979F}">
      <dgm:prSet/>
      <dgm:spPr/>
      <dgm:t>
        <a:bodyPr/>
        <a:lstStyle/>
        <a:p>
          <a:endParaRPr lang="en-US"/>
        </a:p>
      </dgm:t>
    </dgm:pt>
    <dgm:pt modelId="{DE0E9CCF-ABDC-4CC8-BEBB-C73C5DEF6D74}" type="sibTrans" cxnId="{797B74A7-C18A-4531-800F-A856F351979F}">
      <dgm:prSet/>
      <dgm:spPr/>
      <dgm:t>
        <a:bodyPr/>
        <a:lstStyle/>
        <a:p>
          <a:endParaRPr lang="en-US"/>
        </a:p>
      </dgm:t>
    </dgm:pt>
    <dgm:pt modelId="{0C9E8957-8CF6-47DD-BAEE-38130C4611CC}">
      <dgm:prSet phldr="0" custT="1"/>
      <dgm:spPr/>
      <dgm:t>
        <a:bodyPr/>
        <a:lstStyle/>
        <a:p>
          <a:pPr algn="l" rtl="0"/>
          <a:r>
            <a:rPr lang="en-US" sz="2400" dirty="0">
              <a:latin typeface="Calibri"/>
              <a:cs typeface="Calibri"/>
            </a:rPr>
            <a:t>By being mindful and trauma-informed</a:t>
          </a:r>
        </a:p>
      </dgm:t>
    </dgm:pt>
    <dgm:pt modelId="{D83B2716-070B-41CD-BE4A-F994BA1E5FC0}" type="parTrans" cxnId="{FBCDD164-248B-4351-987B-0229BB2B65B5}">
      <dgm:prSet/>
      <dgm:spPr/>
      <dgm:t>
        <a:bodyPr/>
        <a:lstStyle/>
        <a:p>
          <a:endParaRPr lang="en-US"/>
        </a:p>
      </dgm:t>
    </dgm:pt>
    <dgm:pt modelId="{B530B9D8-6343-4C7F-9CFA-49619707A8A0}" type="sibTrans" cxnId="{FBCDD164-248B-4351-987B-0229BB2B65B5}">
      <dgm:prSet/>
      <dgm:spPr/>
      <dgm:t>
        <a:bodyPr/>
        <a:lstStyle/>
        <a:p>
          <a:endParaRPr lang="en-US"/>
        </a:p>
      </dgm:t>
    </dgm:pt>
    <dgm:pt modelId="{DE53DEAC-9619-43B3-AFB1-D65D8AC1CC6F}">
      <dgm:prSet phldr="0"/>
      <dgm:spPr/>
      <dgm:t>
        <a:bodyPr/>
        <a:lstStyle/>
        <a:p>
          <a:pPr algn="l" rtl="0"/>
          <a:r>
            <a:rPr lang="en-US" dirty="0">
              <a:latin typeface="Calibri"/>
              <a:cs typeface="Calibri"/>
            </a:rPr>
            <a:t>Realize</a:t>
          </a:r>
          <a:endParaRPr lang="en-US" dirty="0"/>
        </a:p>
      </dgm:t>
    </dgm:pt>
    <dgm:pt modelId="{0ACD0A8F-9B5A-4694-B0AD-6D770F3A02DC}" type="sibTrans" cxnId="{E157E718-A01B-4D39-BA4B-D9FD3C6C6BC9}">
      <dgm:prSet/>
      <dgm:spPr/>
      <dgm:t>
        <a:bodyPr/>
        <a:lstStyle/>
        <a:p>
          <a:endParaRPr lang="en-US"/>
        </a:p>
      </dgm:t>
    </dgm:pt>
    <dgm:pt modelId="{6AA56988-2685-4447-A316-CBD4BFFB1581}" type="parTrans" cxnId="{E157E718-A01B-4D39-BA4B-D9FD3C6C6BC9}">
      <dgm:prSet/>
      <dgm:spPr/>
      <dgm:t>
        <a:bodyPr/>
        <a:lstStyle/>
        <a:p>
          <a:endParaRPr lang="en-US"/>
        </a:p>
      </dgm:t>
    </dgm:pt>
    <dgm:pt modelId="{CA1DD9F3-351F-47E0-AEFB-3601747B95A3}">
      <dgm:prSet phldr="0" custT="1"/>
      <dgm:spPr/>
      <dgm:t>
        <a:bodyPr/>
        <a:lstStyle/>
        <a:p>
          <a:pPr algn="l" rtl="0"/>
          <a:r>
            <a:rPr lang="en-US" sz="2400" dirty="0">
              <a:latin typeface="Calibri"/>
              <a:cs typeface="Calibri"/>
            </a:rPr>
            <a:t>How trauma affects people</a:t>
          </a:r>
        </a:p>
      </dgm:t>
    </dgm:pt>
    <dgm:pt modelId="{544CD977-A15A-41C0-AD5E-A873397D0141}" type="sibTrans" cxnId="{64FB3ED8-8D86-4C80-A3F6-9EB59ED1A924}">
      <dgm:prSet/>
      <dgm:spPr/>
      <dgm:t>
        <a:bodyPr/>
        <a:lstStyle/>
        <a:p>
          <a:endParaRPr lang="en-US"/>
        </a:p>
      </dgm:t>
    </dgm:pt>
    <dgm:pt modelId="{4643CED7-65A0-40DD-8FE3-4A3A5B208ED8}" type="parTrans" cxnId="{64FB3ED8-8D86-4C80-A3F6-9EB59ED1A924}">
      <dgm:prSet/>
      <dgm:spPr/>
      <dgm:t>
        <a:bodyPr/>
        <a:lstStyle/>
        <a:p>
          <a:endParaRPr lang="en-US"/>
        </a:p>
      </dgm:t>
    </dgm:pt>
    <dgm:pt modelId="{61B8BDD7-FCA4-48EB-A4D8-0CB957384FE1}">
      <dgm:prSet phldr="0"/>
      <dgm:spPr/>
      <dgm:t>
        <a:bodyPr/>
        <a:lstStyle/>
        <a:p>
          <a:pPr algn="l"/>
          <a:r>
            <a:rPr lang="en-US">
              <a:latin typeface="Calibri"/>
              <a:cs typeface="Calibri"/>
            </a:rPr>
            <a:t>Recognize</a:t>
          </a:r>
          <a:endParaRPr lang="en-US"/>
        </a:p>
      </dgm:t>
    </dgm:pt>
    <dgm:pt modelId="{6D893325-B657-4279-93AB-6A0DC262E1D3}" type="sibTrans" cxnId="{E9F8293F-9D3C-461A-9152-A56E5A8E466A}">
      <dgm:prSet/>
      <dgm:spPr/>
      <dgm:t>
        <a:bodyPr/>
        <a:lstStyle/>
        <a:p>
          <a:endParaRPr lang="en-US"/>
        </a:p>
      </dgm:t>
    </dgm:pt>
    <dgm:pt modelId="{2F89AB7B-1CD8-4F5D-9D34-A7AB69141280}" type="parTrans" cxnId="{E9F8293F-9D3C-461A-9152-A56E5A8E466A}">
      <dgm:prSet/>
      <dgm:spPr/>
      <dgm:t>
        <a:bodyPr/>
        <a:lstStyle/>
        <a:p>
          <a:endParaRPr lang="en-US"/>
        </a:p>
      </dgm:t>
    </dgm:pt>
    <dgm:pt modelId="{5C0590A6-42EC-485B-A76E-94E87A4B5533}">
      <dgm:prSet phldr="0" custT="1"/>
      <dgm:spPr/>
      <dgm:t>
        <a:bodyPr/>
        <a:lstStyle/>
        <a:p>
          <a:pPr algn="l" rtl="0"/>
          <a:r>
            <a:rPr lang="en-US" sz="2400" dirty="0">
              <a:latin typeface="Calibri"/>
              <a:cs typeface="Calibri"/>
            </a:rPr>
            <a:t>The signs of trauma responses</a:t>
          </a:r>
        </a:p>
      </dgm:t>
    </dgm:pt>
    <dgm:pt modelId="{B714F64A-04B3-46C1-9518-563799619059}" type="sibTrans" cxnId="{F7B56389-60B4-4BE0-9009-3203628DD007}">
      <dgm:prSet/>
      <dgm:spPr/>
      <dgm:t>
        <a:bodyPr/>
        <a:lstStyle/>
        <a:p>
          <a:endParaRPr lang="en-US"/>
        </a:p>
      </dgm:t>
    </dgm:pt>
    <dgm:pt modelId="{7356DF18-7A27-4157-BA6B-65067B10777D}" type="parTrans" cxnId="{F7B56389-60B4-4BE0-9009-3203628DD007}">
      <dgm:prSet/>
      <dgm:spPr/>
      <dgm:t>
        <a:bodyPr/>
        <a:lstStyle/>
        <a:p>
          <a:endParaRPr lang="en-US"/>
        </a:p>
      </dgm:t>
    </dgm:pt>
    <dgm:pt modelId="{935DC722-E529-41A9-B865-3B69DC0B8F47}">
      <dgm:prSet phldr="0"/>
      <dgm:spPr/>
      <dgm:t>
        <a:bodyPr/>
        <a:lstStyle/>
        <a:p>
          <a:pPr algn="l"/>
          <a:r>
            <a:rPr lang="en-US" dirty="0">
              <a:latin typeface="Calibri"/>
              <a:cs typeface="Calibri"/>
            </a:rPr>
            <a:t>Respond</a:t>
          </a:r>
          <a:endParaRPr lang="en-US" dirty="0"/>
        </a:p>
      </dgm:t>
    </dgm:pt>
    <dgm:pt modelId="{412740B6-A392-4D93-AA5D-C74D6DD88439}" type="sibTrans" cxnId="{68B4EEFC-6D2D-4A04-AD08-680D95C0F0BE}">
      <dgm:prSet/>
      <dgm:spPr/>
      <dgm:t>
        <a:bodyPr/>
        <a:lstStyle/>
        <a:p>
          <a:endParaRPr lang="en-US"/>
        </a:p>
      </dgm:t>
    </dgm:pt>
    <dgm:pt modelId="{FF0F7DF7-503C-498A-9030-52F96BD0A2DE}" type="parTrans" cxnId="{68B4EEFC-6D2D-4A04-AD08-680D95C0F0BE}">
      <dgm:prSet/>
      <dgm:spPr/>
      <dgm:t>
        <a:bodyPr/>
        <a:lstStyle/>
        <a:p>
          <a:endParaRPr lang="en-US"/>
        </a:p>
      </dgm:t>
    </dgm:pt>
    <dgm:pt modelId="{ACCC2A5D-2F71-4E4A-BE76-CB98E55ECDDF}">
      <dgm:prSet phldr="0" custT="1"/>
      <dgm:spPr/>
      <dgm:t>
        <a:bodyPr/>
        <a:lstStyle/>
        <a:p>
          <a:pPr algn="l" rtl="0"/>
          <a:r>
            <a:rPr lang="en-US" sz="2400" dirty="0">
              <a:latin typeface="Calibri"/>
              <a:cs typeface="Calibri"/>
            </a:rPr>
            <a:t>By applying Trauma-Informed principles</a:t>
          </a:r>
        </a:p>
      </dgm:t>
    </dgm:pt>
    <dgm:pt modelId="{6CE9CBF5-4487-4819-A228-BEC6DE2E463F}" type="sibTrans" cxnId="{96ED8D63-6246-48B1-98DF-39B20AA8B338}">
      <dgm:prSet/>
      <dgm:spPr/>
      <dgm:t>
        <a:bodyPr/>
        <a:lstStyle/>
        <a:p>
          <a:endParaRPr lang="en-US"/>
        </a:p>
      </dgm:t>
    </dgm:pt>
    <dgm:pt modelId="{152D673F-4476-4DF4-888A-D47A67CBE31F}" type="parTrans" cxnId="{96ED8D63-6246-48B1-98DF-39B20AA8B338}">
      <dgm:prSet/>
      <dgm:spPr/>
      <dgm:t>
        <a:bodyPr/>
        <a:lstStyle/>
        <a:p>
          <a:endParaRPr lang="en-US"/>
        </a:p>
      </dgm:t>
    </dgm:pt>
    <dgm:pt modelId="{61EF35A3-6DC0-4039-85A2-429DF6BE326B}" type="pres">
      <dgm:prSet presAssocID="{D2DFF193-F351-4856-B63D-E69CF6904978}" presName="Name0" presStyleCnt="0">
        <dgm:presLayoutVars>
          <dgm:dir/>
          <dgm:animLvl val="lvl"/>
          <dgm:resizeHandles val="exact"/>
        </dgm:presLayoutVars>
      </dgm:prSet>
      <dgm:spPr/>
    </dgm:pt>
    <dgm:pt modelId="{4CBE343F-8AAD-44C3-8BEE-C0A63B55C7B1}" type="pres">
      <dgm:prSet presAssocID="{DE53DEAC-9619-43B3-AFB1-D65D8AC1CC6F}" presName="composite" presStyleCnt="0"/>
      <dgm:spPr/>
    </dgm:pt>
    <dgm:pt modelId="{6225D16F-623E-4FA9-96DA-C92757280C67}" type="pres">
      <dgm:prSet presAssocID="{DE53DEAC-9619-43B3-AFB1-D65D8AC1CC6F}" presName="parTx" presStyleLbl="alignNode1" presStyleIdx="0" presStyleCnt="4">
        <dgm:presLayoutVars>
          <dgm:chMax val="0"/>
          <dgm:chPref val="0"/>
          <dgm:bulletEnabled val="1"/>
        </dgm:presLayoutVars>
      </dgm:prSet>
      <dgm:spPr/>
    </dgm:pt>
    <dgm:pt modelId="{DD7215FF-BD4D-494A-85D5-1E9B90D88E8A}" type="pres">
      <dgm:prSet presAssocID="{DE53DEAC-9619-43B3-AFB1-D65D8AC1CC6F}" presName="desTx" presStyleLbl="alignAccFollowNode1" presStyleIdx="0" presStyleCnt="4">
        <dgm:presLayoutVars>
          <dgm:bulletEnabled val="1"/>
        </dgm:presLayoutVars>
      </dgm:prSet>
      <dgm:spPr/>
    </dgm:pt>
    <dgm:pt modelId="{72B826DE-0461-4614-8FD2-60EC45AE5E43}" type="pres">
      <dgm:prSet presAssocID="{0ACD0A8F-9B5A-4694-B0AD-6D770F3A02DC}" presName="space" presStyleCnt="0"/>
      <dgm:spPr/>
    </dgm:pt>
    <dgm:pt modelId="{E8904BBF-2978-492F-8C8F-E420D1815E13}" type="pres">
      <dgm:prSet presAssocID="{61B8BDD7-FCA4-48EB-A4D8-0CB957384FE1}" presName="composite" presStyleCnt="0"/>
      <dgm:spPr/>
    </dgm:pt>
    <dgm:pt modelId="{0564E0E1-837B-4379-A096-20EA030BD9D3}" type="pres">
      <dgm:prSet presAssocID="{61B8BDD7-FCA4-48EB-A4D8-0CB957384FE1}" presName="parTx" presStyleLbl="alignNode1" presStyleIdx="1" presStyleCnt="4">
        <dgm:presLayoutVars>
          <dgm:chMax val="0"/>
          <dgm:chPref val="0"/>
          <dgm:bulletEnabled val="1"/>
        </dgm:presLayoutVars>
      </dgm:prSet>
      <dgm:spPr/>
    </dgm:pt>
    <dgm:pt modelId="{3212B1A3-713D-4EBB-885E-A56956A5D514}" type="pres">
      <dgm:prSet presAssocID="{61B8BDD7-FCA4-48EB-A4D8-0CB957384FE1}" presName="desTx" presStyleLbl="alignAccFollowNode1" presStyleIdx="1" presStyleCnt="4">
        <dgm:presLayoutVars>
          <dgm:bulletEnabled val="1"/>
        </dgm:presLayoutVars>
      </dgm:prSet>
      <dgm:spPr/>
    </dgm:pt>
    <dgm:pt modelId="{EA3E4960-62E8-4A87-9523-9E9169E78C14}" type="pres">
      <dgm:prSet presAssocID="{6D893325-B657-4279-93AB-6A0DC262E1D3}" presName="space" presStyleCnt="0"/>
      <dgm:spPr/>
    </dgm:pt>
    <dgm:pt modelId="{5F1E258E-3E43-43C6-8D85-0B2DE6D3CD4E}" type="pres">
      <dgm:prSet presAssocID="{935DC722-E529-41A9-B865-3B69DC0B8F47}" presName="composite" presStyleCnt="0"/>
      <dgm:spPr/>
    </dgm:pt>
    <dgm:pt modelId="{7093536D-D3EF-4F4D-8B97-49AB10538AA3}" type="pres">
      <dgm:prSet presAssocID="{935DC722-E529-41A9-B865-3B69DC0B8F47}" presName="parTx" presStyleLbl="alignNode1" presStyleIdx="2" presStyleCnt="4">
        <dgm:presLayoutVars>
          <dgm:chMax val="0"/>
          <dgm:chPref val="0"/>
          <dgm:bulletEnabled val="1"/>
        </dgm:presLayoutVars>
      </dgm:prSet>
      <dgm:spPr/>
    </dgm:pt>
    <dgm:pt modelId="{8F13484B-4EE9-4CF8-85C7-F9CABBA48AF3}" type="pres">
      <dgm:prSet presAssocID="{935DC722-E529-41A9-B865-3B69DC0B8F47}" presName="desTx" presStyleLbl="alignAccFollowNode1" presStyleIdx="2" presStyleCnt="4">
        <dgm:presLayoutVars>
          <dgm:bulletEnabled val="1"/>
        </dgm:presLayoutVars>
      </dgm:prSet>
      <dgm:spPr/>
    </dgm:pt>
    <dgm:pt modelId="{0211ACE6-CCE0-4281-93E9-B51683CB538D}" type="pres">
      <dgm:prSet presAssocID="{412740B6-A392-4D93-AA5D-C74D6DD88439}" presName="space" presStyleCnt="0"/>
      <dgm:spPr/>
    </dgm:pt>
    <dgm:pt modelId="{21A62C6A-8C92-4A0C-B0D7-99FC7A824D80}" type="pres">
      <dgm:prSet presAssocID="{5A9545CA-EFDB-4F45-A7FE-08C70C577D16}" presName="composite" presStyleCnt="0"/>
      <dgm:spPr/>
    </dgm:pt>
    <dgm:pt modelId="{71134C38-4992-47F8-B9D1-C65AB29D84AB}" type="pres">
      <dgm:prSet presAssocID="{5A9545CA-EFDB-4F45-A7FE-08C70C577D16}" presName="parTx" presStyleLbl="alignNode1" presStyleIdx="3" presStyleCnt="4">
        <dgm:presLayoutVars>
          <dgm:chMax val="0"/>
          <dgm:chPref val="0"/>
          <dgm:bulletEnabled val="1"/>
        </dgm:presLayoutVars>
      </dgm:prSet>
      <dgm:spPr/>
    </dgm:pt>
    <dgm:pt modelId="{562A51A2-50AC-48B1-A5B1-485075C6E75F}" type="pres">
      <dgm:prSet presAssocID="{5A9545CA-EFDB-4F45-A7FE-08C70C577D16}" presName="desTx" presStyleLbl="alignAccFollowNode1" presStyleIdx="3" presStyleCnt="4">
        <dgm:presLayoutVars>
          <dgm:bulletEnabled val="1"/>
        </dgm:presLayoutVars>
      </dgm:prSet>
      <dgm:spPr/>
    </dgm:pt>
  </dgm:ptLst>
  <dgm:cxnLst>
    <dgm:cxn modelId="{6FAD3D04-5827-4FB5-BF32-4314F72730DF}" type="presOf" srcId="{D2DFF193-F351-4856-B63D-E69CF6904978}" destId="{61EF35A3-6DC0-4039-85A2-429DF6BE326B}" srcOrd="0" destOrd="0" presId="urn:microsoft.com/office/officeart/2005/8/layout/hList1"/>
    <dgm:cxn modelId="{E157E718-A01B-4D39-BA4B-D9FD3C6C6BC9}" srcId="{D2DFF193-F351-4856-B63D-E69CF6904978}" destId="{DE53DEAC-9619-43B3-AFB1-D65D8AC1CC6F}" srcOrd="0" destOrd="0" parTransId="{6AA56988-2685-4447-A316-CBD4BFFB1581}" sibTransId="{0ACD0A8F-9B5A-4694-B0AD-6D770F3A02DC}"/>
    <dgm:cxn modelId="{E9F8293F-9D3C-461A-9152-A56E5A8E466A}" srcId="{D2DFF193-F351-4856-B63D-E69CF6904978}" destId="{61B8BDD7-FCA4-48EB-A4D8-0CB957384FE1}" srcOrd="1" destOrd="0" parTransId="{2F89AB7B-1CD8-4F5D-9D34-A7AB69141280}" sibTransId="{6D893325-B657-4279-93AB-6A0DC262E1D3}"/>
    <dgm:cxn modelId="{96ED8D63-6246-48B1-98DF-39B20AA8B338}" srcId="{935DC722-E529-41A9-B865-3B69DC0B8F47}" destId="{ACCC2A5D-2F71-4E4A-BE76-CB98E55ECDDF}" srcOrd="0" destOrd="0" parTransId="{152D673F-4476-4DF4-888A-D47A67CBE31F}" sibTransId="{6CE9CBF5-4487-4819-A228-BEC6DE2E463F}"/>
    <dgm:cxn modelId="{FBCDD164-248B-4351-987B-0229BB2B65B5}" srcId="{5A9545CA-EFDB-4F45-A7FE-08C70C577D16}" destId="{0C9E8957-8CF6-47DD-BAEE-38130C4611CC}" srcOrd="0" destOrd="0" parTransId="{D83B2716-070B-41CD-BE4A-F994BA1E5FC0}" sibTransId="{B530B9D8-6343-4C7F-9CFA-49619707A8A0}"/>
    <dgm:cxn modelId="{BFFDBA6A-FB0B-4AF0-A9F3-90D566DCF0CD}" type="presOf" srcId="{5C0590A6-42EC-485B-A76E-94E87A4B5533}" destId="{3212B1A3-713D-4EBB-885E-A56956A5D514}" srcOrd="0" destOrd="0" presId="urn:microsoft.com/office/officeart/2005/8/layout/hList1"/>
    <dgm:cxn modelId="{ECFC3783-EEBF-40F9-9DC7-619E90B4BE0D}" type="presOf" srcId="{DE53DEAC-9619-43B3-AFB1-D65D8AC1CC6F}" destId="{6225D16F-623E-4FA9-96DA-C92757280C67}" srcOrd="0" destOrd="0" presId="urn:microsoft.com/office/officeart/2005/8/layout/hList1"/>
    <dgm:cxn modelId="{F7B56389-60B4-4BE0-9009-3203628DD007}" srcId="{61B8BDD7-FCA4-48EB-A4D8-0CB957384FE1}" destId="{5C0590A6-42EC-485B-A76E-94E87A4B5533}" srcOrd="0" destOrd="0" parTransId="{7356DF18-7A27-4157-BA6B-65067B10777D}" sibTransId="{B714F64A-04B3-46C1-9518-563799619059}"/>
    <dgm:cxn modelId="{AC6BB799-A9F0-4600-9473-40F9FD1531BB}" type="presOf" srcId="{5A9545CA-EFDB-4F45-A7FE-08C70C577D16}" destId="{71134C38-4992-47F8-B9D1-C65AB29D84AB}" srcOrd="0" destOrd="0" presId="urn:microsoft.com/office/officeart/2005/8/layout/hList1"/>
    <dgm:cxn modelId="{797B74A7-C18A-4531-800F-A856F351979F}" srcId="{D2DFF193-F351-4856-B63D-E69CF6904978}" destId="{5A9545CA-EFDB-4F45-A7FE-08C70C577D16}" srcOrd="3" destOrd="0" parTransId="{AD62BFF5-1607-479E-9F6B-C8ADBA2771DF}" sibTransId="{DE0E9CCF-ABDC-4CC8-BEBB-C73C5DEF6D74}"/>
    <dgm:cxn modelId="{345AD0A7-CA89-4667-8541-D876BBB37F9F}" type="presOf" srcId="{935DC722-E529-41A9-B865-3B69DC0B8F47}" destId="{7093536D-D3EF-4F4D-8B97-49AB10538AA3}" srcOrd="0" destOrd="0" presId="urn:microsoft.com/office/officeart/2005/8/layout/hList1"/>
    <dgm:cxn modelId="{5445F7B2-E3A1-4DD5-8CFE-53772E778819}" type="presOf" srcId="{0C9E8957-8CF6-47DD-BAEE-38130C4611CC}" destId="{562A51A2-50AC-48B1-A5B1-485075C6E75F}" srcOrd="0" destOrd="0" presId="urn:microsoft.com/office/officeart/2005/8/layout/hList1"/>
    <dgm:cxn modelId="{64FB3ED8-8D86-4C80-A3F6-9EB59ED1A924}" srcId="{DE53DEAC-9619-43B3-AFB1-D65D8AC1CC6F}" destId="{CA1DD9F3-351F-47E0-AEFB-3601747B95A3}" srcOrd="0" destOrd="0" parTransId="{4643CED7-65A0-40DD-8FE3-4A3A5B208ED8}" sibTransId="{544CD977-A15A-41C0-AD5E-A873397D0141}"/>
    <dgm:cxn modelId="{61A09FE9-1315-4FC9-AF81-AF85A992E1B6}" type="presOf" srcId="{61B8BDD7-FCA4-48EB-A4D8-0CB957384FE1}" destId="{0564E0E1-837B-4379-A096-20EA030BD9D3}" srcOrd="0" destOrd="0" presId="urn:microsoft.com/office/officeart/2005/8/layout/hList1"/>
    <dgm:cxn modelId="{63A2BDEA-B7DC-4AD0-9F80-BD35470C53FA}" type="presOf" srcId="{ACCC2A5D-2F71-4E4A-BE76-CB98E55ECDDF}" destId="{8F13484B-4EE9-4CF8-85C7-F9CABBA48AF3}" srcOrd="0" destOrd="0" presId="urn:microsoft.com/office/officeart/2005/8/layout/hList1"/>
    <dgm:cxn modelId="{68B4EEFC-6D2D-4A04-AD08-680D95C0F0BE}" srcId="{D2DFF193-F351-4856-B63D-E69CF6904978}" destId="{935DC722-E529-41A9-B865-3B69DC0B8F47}" srcOrd="2" destOrd="0" parTransId="{FF0F7DF7-503C-498A-9030-52F96BD0A2DE}" sibTransId="{412740B6-A392-4D93-AA5D-C74D6DD88439}"/>
    <dgm:cxn modelId="{3AA680FE-3FF5-4E2A-8A7E-2B58982060D9}" type="presOf" srcId="{CA1DD9F3-351F-47E0-AEFB-3601747B95A3}" destId="{DD7215FF-BD4D-494A-85D5-1E9B90D88E8A}" srcOrd="0" destOrd="0" presId="urn:microsoft.com/office/officeart/2005/8/layout/hList1"/>
    <dgm:cxn modelId="{E342DBB7-F35E-4E36-B55A-9E16CDE5507E}" type="presParOf" srcId="{61EF35A3-6DC0-4039-85A2-429DF6BE326B}" destId="{4CBE343F-8AAD-44C3-8BEE-C0A63B55C7B1}" srcOrd="0" destOrd="0" presId="urn:microsoft.com/office/officeart/2005/8/layout/hList1"/>
    <dgm:cxn modelId="{31FA1CBD-EC59-4907-AA6A-9FEE273F4B6A}" type="presParOf" srcId="{4CBE343F-8AAD-44C3-8BEE-C0A63B55C7B1}" destId="{6225D16F-623E-4FA9-96DA-C92757280C67}" srcOrd="0" destOrd="0" presId="urn:microsoft.com/office/officeart/2005/8/layout/hList1"/>
    <dgm:cxn modelId="{2984E2E0-0DAA-471F-90A9-2EA51F632903}" type="presParOf" srcId="{4CBE343F-8AAD-44C3-8BEE-C0A63B55C7B1}" destId="{DD7215FF-BD4D-494A-85D5-1E9B90D88E8A}" srcOrd="1" destOrd="0" presId="urn:microsoft.com/office/officeart/2005/8/layout/hList1"/>
    <dgm:cxn modelId="{EFC25156-2016-472A-A1B0-E931463A7857}" type="presParOf" srcId="{61EF35A3-6DC0-4039-85A2-429DF6BE326B}" destId="{72B826DE-0461-4614-8FD2-60EC45AE5E43}" srcOrd="1" destOrd="0" presId="urn:microsoft.com/office/officeart/2005/8/layout/hList1"/>
    <dgm:cxn modelId="{0BDDE7FC-A20C-4F04-8FDD-1E6D2C8C6F4A}" type="presParOf" srcId="{61EF35A3-6DC0-4039-85A2-429DF6BE326B}" destId="{E8904BBF-2978-492F-8C8F-E420D1815E13}" srcOrd="2" destOrd="0" presId="urn:microsoft.com/office/officeart/2005/8/layout/hList1"/>
    <dgm:cxn modelId="{6B9E2911-D5C6-40CB-8D3F-AFCF31D6DE95}" type="presParOf" srcId="{E8904BBF-2978-492F-8C8F-E420D1815E13}" destId="{0564E0E1-837B-4379-A096-20EA030BD9D3}" srcOrd="0" destOrd="0" presId="urn:microsoft.com/office/officeart/2005/8/layout/hList1"/>
    <dgm:cxn modelId="{F883098D-9EA1-4B3C-8E6B-C9735266A396}" type="presParOf" srcId="{E8904BBF-2978-492F-8C8F-E420D1815E13}" destId="{3212B1A3-713D-4EBB-885E-A56956A5D514}" srcOrd="1" destOrd="0" presId="urn:microsoft.com/office/officeart/2005/8/layout/hList1"/>
    <dgm:cxn modelId="{E03268D6-12E0-46C0-8D7F-8463B89A4102}" type="presParOf" srcId="{61EF35A3-6DC0-4039-85A2-429DF6BE326B}" destId="{EA3E4960-62E8-4A87-9523-9E9169E78C14}" srcOrd="3" destOrd="0" presId="urn:microsoft.com/office/officeart/2005/8/layout/hList1"/>
    <dgm:cxn modelId="{AD0B012D-3DB6-404D-9BDA-A4D7D09B9524}" type="presParOf" srcId="{61EF35A3-6DC0-4039-85A2-429DF6BE326B}" destId="{5F1E258E-3E43-43C6-8D85-0B2DE6D3CD4E}" srcOrd="4" destOrd="0" presId="urn:microsoft.com/office/officeart/2005/8/layout/hList1"/>
    <dgm:cxn modelId="{C97F230F-B120-4171-B7A7-EC42652E6C47}" type="presParOf" srcId="{5F1E258E-3E43-43C6-8D85-0B2DE6D3CD4E}" destId="{7093536D-D3EF-4F4D-8B97-49AB10538AA3}" srcOrd="0" destOrd="0" presId="urn:microsoft.com/office/officeart/2005/8/layout/hList1"/>
    <dgm:cxn modelId="{2FD61E91-69E5-4168-8155-483A7DF5BAEC}" type="presParOf" srcId="{5F1E258E-3E43-43C6-8D85-0B2DE6D3CD4E}" destId="{8F13484B-4EE9-4CF8-85C7-F9CABBA48AF3}" srcOrd="1" destOrd="0" presId="urn:microsoft.com/office/officeart/2005/8/layout/hList1"/>
    <dgm:cxn modelId="{DA4058E6-6CCF-43F3-9EB3-C840D0E0A315}" type="presParOf" srcId="{61EF35A3-6DC0-4039-85A2-429DF6BE326B}" destId="{0211ACE6-CCE0-4281-93E9-B51683CB538D}" srcOrd="5" destOrd="0" presId="urn:microsoft.com/office/officeart/2005/8/layout/hList1"/>
    <dgm:cxn modelId="{0E5DD7D0-492A-4C80-B9AF-2EA0EE90FA86}" type="presParOf" srcId="{61EF35A3-6DC0-4039-85A2-429DF6BE326B}" destId="{21A62C6A-8C92-4A0C-B0D7-99FC7A824D80}" srcOrd="6" destOrd="0" presId="urn:microsoft.com/office/officeart/2005/8/layout/hList1"/>
    <dgm:cxn modelId="{BD5681E4-F06A-471C-802B-A232458DA2A9}" type="presParOf" srcId="{21A62C6A-8C92-4A0C-B0D7-99FC7A824D80}" destId="{71134C38-4992-47F8-B9D1-C65AB29D84AB}" srcOrd="0" destOrd="0" presId="urn:microsoft.com/office/officeart/2005/8/layout/hList1"/>
    <dgm:cxn modelId="{AD9B1BC2-0A63-49F5-98A9-F5A939FD34FE}" type="presParOf" srcId="{21A62C6A-8C92-4A0C-B0D7-99FC7A824D80}" destId="{562A51A2-50AC-48B1-A5B1-485075C6E75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C3B9E5-8FB9-4B5F-8E40-60B4E891DADC}" type="doc">
      <dgm:prSet loTypeId="urn:microsoft.com/office/officeart/2005/8/layout/vList2" loCatId="list" qsTypeId="urn:microsoft.com/office/officeart/2005/8/quickstyle/simple1" qsCatId="simple" csTypeId="urn:microsoft.com/office/officeart/2005/8/colors/accent6_4" csCatId="accent6" phldr="1"/>
      <dgm:spPr/>
      <dgm:t>
        <a:bodyPr/>
        <a:lstStyle/>
        <a:p>
          <a:endParaRPr lang="en-US"/>
        </a:p>
      </dgm:t>
    </dgm:pt>
    <dgm:pt modelId="{C0483AF8-B629-4B2F-AAF6-6030FB13CA44}">
      <dgm:prSet phldrT="[Text]"/>
      <dgm:spPr/>
      <dgm:t>
        <a:bodyPr/>
        <a:lstStyle/>
        <a:p>
          <a:r>
            <a:rPr lang="en-US" dirty="0"/>
            <a:t>Organizations and systems can </a:t>
          </a:r>
          <a:r>
            <a:rPr lang="en-US" b="1" dirty="0"/>
            <a:t>unintentionally</a:t>
          </a:r>
          <a:r>
            <a:rPr lang="en-US" dirty="0"/>
            <a:t> re-traumatize those receiving services and the individuals who work there</a:t>
          </a:r>
        </a:p>
      </dgm:t>
    </dgm:pt>
    <dgm:pt modelId="{1ACAB679-9796-4F71-A8DB-18E80FDBA75E}" type="parTrans" cxnId="{DCA7DEC5-139E-49C7-8385-DBF642DD1549}">
      <dgm:prSet/>
      <dgm:spPr/>
      <dgm:t>
        <a:bodyPr/>
        <a:lstStyle/>
        <a:p>
          <a:endParaRPr lang="en-US"/>
        </a:p>
      </dgm:t>
    </dgm:pt>
    <dgm:pt modelId="{C9C42E5E-B70F-4F54-AC8F-E3520A22218F}" type="sibTrans" cxnId="{DCA7DEC5-139E-49C7-8385-DBF642DD1549}">
      <dgm:prSet/>
      <dgm:spPr/>
      <dgm:t>
        <a:bodyPr/>
        <a:lstStyle/>
        <a:p>
          <a:endParaRPr lang="en-US"/>
        </a:p>
      </dgm:t>
    </dgm:pt>
    <dgm:pt modelId="{85B848C6-149F-4378-929A-8A0C95336055}">
      <dgm:prSet/>
      <dgm:spPr/>
      <dgm:t>
        <a:bodyPr/>
        <a:lstStyle/>
        <a:p>
          <a:r>
            <a:rPr lang="en-US" dirty="0"/>
            <a:t>Interaction, procedure or something in the physical environment that </a:t>
          </a:r>
          <a:r>
            <a:rPr lang="en-US" b="1" dirty="0"/>
            <a:t>replicates someone's trauma </a:t>
          </a:r>
          <a:r>
            <a:rPr lang="en-US" dirty="0"/>
            <a:t>literally or symbolically</a:t>
          </a:r>
        </a:p>
      </dgm:t>
    </dgm:pt>
    <dgm:pt modelId="{9D5495E1-A277-4E85-BFF8-61F078F7233A}" type="parTrans" cxnId="{73318657-B3BC-4975-BE50-474902A02B70}">
      <dgm:prSet/>
      <dgm:spPr/>
      <dgm:t>
        <a:bodyPr/>
        <a:lstStyle/>
        <a:p>
          <a:endParaRPr lang="en-US"/>
        </a:p>
      </dgm:t>
    </dgm:pt>
    <dgm:pt modelId="{29227F8F-531F-4D05-9B29-6F1D290F1732}" type="sibTrans" cxnId="{73318657-B3BC-4975-BE50-474902A02B70}">
      <dgm:prSet/>
      <dgm:spPr/>
      <dgm:t>
        <a:bodyPr/>
        <a:lstStyle/>
        <a:p>
          <a:endParaRPr lang="en-US"/>
        </a:p>
      </dgm:t>
    </dgm:pt>
    <dgm:pt modelId="{5ED22726-9C61-4744-B7D2-3C8E8A89DA7A}">
      <dgm:prSet/>
      <dgm:spPr/>
      <dgm:t>
        <a:bodyPr/>
        <a:lstStyle/>
        <a:p>
          <a:r>
            <a:rPr lang="en-US" dirty="0"/>
            <a:t>Triggers emotions or thoughts associated with original experience</a:t>
          </a:r>
        </a:p>
      </dgm:t>
    </dgm:pt>
    <dgm:pt modelId="{EED489B9-C165-4DF4-BF69-4440503A440E}" type="parTrans" cxnId="{551EEA1F-9636-44B1-8CB9-4DB3244EA833}">
      <dgm:prSet/>
      <dgm:spPr/>
      <dgm:t>
        <a:bodyPr/>
        <a:lstStyle/>
        <a:p>
          <a:endParaRPr lang="en-US"/>
        </a:p>
      </dgm:t>
    </dgm:pt>
    <dgm:pt modelId="{01BA1F5D-0FF9-4835-8643-99447C998EBF}" type="sibTrans" cxnId="{551EEA1F-9636-44B1-8CB9-4DB3244EA833}">
      <dgm:prSet/>
      <dgm:spPr/>
      <dgm:t>
        <a:bodyPr/>
        <a:lstStyle/>
        <a:p>
          <a:endParaRPr lang="en-US"/>
        </a:p>
      </dgm:t>
    </dgm:pt>
    <dgm:pt modelId="{A9BB7747-ADD1-43F1-818E-350EC3D2D1C4}" type="pres">
      <dgm:prSet presAssocID="{B9C3B9E5-8FB9-4B5F-8E40-60B4E891DADC}" presName="linear" presStyleCnt="0">
        <dgm:presLayoutVars>
          <dgm:animLvl val="lvl"/>
          <dgm:resizeHandles val="exact"/>
        </dgm:presLayoutVars>
      </dgm:prSet>
      <dgm:spPr/>
    </dgm:pt>
    <dgm:pt modelId="{DE35E005-7890-4303-985C-DAE736E8FC45}" type="pres">
      <dgm:prSet presAssocID="{C0483AF8-B629-4B2F-AAF6-6030FB13CA44}" presName="parentText" presStyleLbl="node1" presStyleIdx="0" presStyleCnt="3">
        <dgm:presLayoutVars>
          <dgm:chMax val="0"/>
          <dgm:bulletEnabled val="1"/>
        </dgm:presLayoutVars>
      </dgm:prSet>
      <dgm:spPr/>
    </dgm:pt>
    <dgm:pt modelId="{B9C11BE7-447D-42CC-AEEB-E2B88E4011DE}" type="pres">
      <dgm:prSet presAssocID="{C9C42E5E-B70F-4F54-AC8F-E3520A22218F}" presName="spacer" presStyleCnt="0"/>
      <dgm:spPr/>
    </dgm:pt>
    <dgm:pt modelId="{8A4E665D-17C1-47DF-A8CF-9F1188100DFD}" type="pres">
      <dgm:prSet presAssocID="{85B848C6-149F-4378-929A-8A0C95336055}" presName="parentText" presStyleLbl="node1" presStyleIdx="1" presStyleCnt="3">
        <dgm:presLayoutVars>
          <dgm:chMax val="0"/>
          <dgm:bulletEnabled val="1"/>
        </dgm:presLayoutVars>
      </dgm:prSet>
      <dgm:spPr/>
    </dgm:pt>
    <dgm:pt modelId="{633D3C83-B3BC-47ED-B333-365AF0B54082}" type="pres">
      <dgm:prSet presAssocID="{29227F8F-531F-4D05-9B29-6F1D290F1732}" presName="spacer" presStyleCnt="0"/>
      <dgm:spPr/>
    </dgm:pt>
    <dgm:pt modelId="{3776BC68-43D2-4474-9070-673795B2FA7A}" type="pres">
      <dgm:prSet presAssocID="{5ED22726-9C61-4744-B7D2-3C8E8A89DA7A}" presName="parentText" presStyleLbl="node1" presStyleIdx="2" presStyleCnt="3">
        <dgm:presLayoutVars>
          <dgm:chMax val="0"/>
          <dgm:bulletEnabled val="1"/>
        </dgm:presLayoutVars>
      </dgm:prSet>
      <dgm:spPr/>
    </dgm:pt>
  </dgm:ptLst>
  <dgm:cxnLst>
    <dgm:cxn modelId="{551EEA1F-9636-44B1-8CB9-4DB3244EA833}" srcId="{B9C3B9E5-8FB9-4B5F-8E40-60B4E891DADC}" destId="{5ED22726-9C61-4744-B7D2-3C8E8A89DA7A}" srcOrd="2" destOrd="0" parTransId="{EED489B9-C165-4DF4-BF69-4440503A440E}" sibTransId="{01BA1F5D-0FF9-4835-8643-99447C998EBF}"/>
    <dgm:cxn modelId="{06FA873D-65D0-4050-B75E-38C85247CA7C}" type="presOf" srcId="{85B848C6-149F-4378-929A-8A0C95336055}" destId="{8A4E665D-17C1-47DF-A8CF-9F1188100DFD}" srcOrd="0" destOrd="0" presId="urn:microsoft.com/office/officeart/2005/8/layout/vList2"/>
    <dgm:cxn modelId="{2C9D324D-31BB-4CFE-A25D-E8C5F56158F9}" type="presOf" srcId="{5ED22726-9C61-4744-B7D2-3C8E8A89DA7A}" destId="{3776BC68-43D2-4474-9070-673795B2FA7A}" srcOrd="0" destOrd="0" presId="urn:microsoft.com/office/officeart/2005/8/layout/vList2"/>
    <dgm:cxn modelId="{73318657-B3BC-4975-BE50-474902A02B70}" srcId="{B9C3B9E5-8FB9-4B5F-8E40-60B4E891DADC}" destId="{85B848C6-149F-4378-929A-8A0C95336055}" srcOrd="1" destOrd="0" parTransId="{9D5495E1-A277-4E85-BFF8-61F078F7233A}" sibTransId="{29227F8F-531F-4D05-9B29-6F1D290F1732}"/>
    <dgm:cxn modelId="{DCA7DEC5-139E-49C7-8385-DBF642DD1549}" srcId="{B9C3B9E5-8FB9-4B5F-8E40-60B4E891DADC}" destId="{C0483AF8-B629-4B2F-AAF6-6030FB13CA44}" srcOrd="0" destOrd="0" parTransId="{1ACAB679-9796-4F71-A8DB-18E80FDBA75E}" sibTransId="{C9C42E5E-B70F-4F54-AC8F-E3520A22218F}"/>
    <dgm:cxn modelId="{5D22D0D7-B0C2-4E6D-B842-42C2D210748A}" type="presOf" srcId="{C0483AF8-B629-4B2F-AAF6-6030FB13CA44}" destId="{DE35E005-7890-4303-985C-DAE736E8FC45}" srcOrd="0" destOrd="0" presId="urn:microsoft.com/office/officeart/2005/8/layout/vList2"/>
    <dgm:cxn modelId="{B4F4FEFC-27D5-4577-A799-9BC629F717B2}" type="presOf" srcId="{B9C3B9E5-8FB9-4B5F-8E40-60B4E891DADC}" destId="{A9BB7747-ADD1-43F1-818E-350EC3D2D1C4}" srcOrd="0" destOrd="0" presId="urn:microsoft.com/office/officeart/2005/8/layout/vList2"/>
    <dgm:cxn modelId="{01AA9FB1-2AA0-44F7-88AB-E03808241062}" type="presParOf" srcId="{A9BB7747-ADD1-43F1-818E-350EC3D2D1C4}" destId="{DE35E005-7890-4303-985C-DAE736E8FC45}" srcOrd="0" destOrd="0" presId="urn:microsoft.com/office/officeart/2005/8/layout/vList2"/>
    <dgm:cxn modelId="{9D6D7B39-4487-453F-91FF-7FC580A35838}" type="presParOf" srcId="{A9BB7747-ADD1-43F1-818E-350EC3D2D1C4}" destId="{B9C11BE7-447D-42CC-AEEB-E2B88E4011DE}" srcOrd="1" destOrd="0" presId="urn:microsoft.com/office/officeart/2005/8/layout/vList2"/>
    <dgm:cxn modelId="{827971A7-0933-4948-BFE5-6B0E8640AC46}" type="presParOf" srcId="{A9BB7747-ADD1-43F1-818E-350EC3D2D1C4}" destId="{8A4E665D-17C1-47DF-A8CF-9F1188100DFD}" srcOrd="2" destOrd="0" presId="urn:microsoft.com/office/officeart/2005/8/layout/vList2"/>
    <dgm:cxn modelId="{B6FE5DC6-0A4B-4A92-A705-342E012F9BFD}" type="presParOf" srcId="{A9BB7747-ADD1-43F1-818E-350EC3D2D1C4}" destId="{633D3C83-B3BC-47ED-B333-365AF0B54082}" srcOrd="3" destOrd="0" presId="urn:microsoft.com/office/officeart/2005/8/layout/vList2"/>
    <dgm:cxn modelId="{F0B9AE93-D1C1-45F6-B189-6D43DF6E3FD8}" type="presParOf" srcId="{A9BB7747-ADD1-43F1-818E-350EC3D2D1C4}" destId="{3776BC68-43D2-4474-9070-673795B2FA7A}"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E69F86-EABD-4F75-BDF0-54684D4B8524}"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en-US"/>
        </a:p>
      </dgm:t>
    </dgm:pt>
    <dgm:pt modelId="{08D8163C-43F4-47DA-ABCA-FA85C7E2D9C9}">
      <dgm:prSet phldrT="[Text]" custT="1"/>
      <dgm:spPr/>
      <dgm:t>
        <a:bodyPr/>
        <a:lstStyle/>
        <a:p>
          <a:r>
            <a:rPr lang="en-US" sz="3200" dirty="0"/>
            <a:t>Relationships</a:t>
          </a:r>
        </a:p>
      </dgm:t>
    </dgm:pt>
    <dgm:pt modelId="{6C858EA4-5B69-469D-A11B-2B162406285C}" type="parTrans" cxnId="{08539594-0F9F-4A1B-8ED7-3C6B037856BC}">
      <dgm:prSet/>
      <dgm:spPr/>
      <dgm:t>
        <a:bodyPr/>
        <a:lstStyle/>
        <a:p>
          <a:endParaRPr lang="en-US"/>
        </a:p>
      </dgm:t>
    </dgm:pt>
    <dgm:pt modelId="{AA2A3B63-B250-48E1-B580-570418DB518F}" type="sibTrans" cxnId="{08539594-0F9F-4A1B-8ED7-3C6B037856BC}">
      <dgm:prSet/>
      <dgm:spPr/>
      <dgm:t>
        <a:bodyPr/>
        <a:lstStyle/>
        <a:p>
          <a:endParaRPr lang="en-US"/>
        </a:p>
      </dgm:t>
    </dgm:pt>
    <dgm:pt modelId="{AF038111-50CA-49AC-A05C-35FCF8F09478}">
      <dgm:prSet phldrT="[Text]" custT="1"/>
      <dgm:spPr/>
      <dgm:t>
        <a:bodyPr/>
        <a:lstStyle/>
        <a:p>
          <a:r>
            <a:rPr lang="en-US" sz="3200"/>
            <a:t>Systematic</a:t>
          </a:r>
        </a:p>
      </dgm:t>
    </dgm:pt>
    <dgm:pt modelId="{922ABA01-95DF-40D3-BA7E-426E223EEFF1}" type="parTrans" cxnId="{7C3D2119-8554-4E1D-AF1E-565BB5E1BDD5}">
      <dgm:prSet/>
      <dgm:spPr/>
      <dgm:t>
        <a:bodyPr/>
        <a:lstStyle/>
        <a:p>
          <a:endParaRPr lang="en-US"/>
        </a:p>
      </dgm:t>
    </dgm:pt>
    <dgm:pt modelId="{DE240AD8-C492-4690-A541-E804B4C5E942}" type="sibTrans" cxnId="{7C3D2119-8554-4E1D-AF1E-565BB5E1BDD5}">
      <dgm:prSet/>
      <dgm:spPr/>
      <dgm:t>
        <a:bodyPr/>
        <a:lstStyle/>
        <a:p>
          <a:endParaRPr lang="en-US"/>
        </a:p>
      </dgm:t>
    </dgm:pt>
    <dgm:pt modelId="{BEB563FE-AE0D-4D54-81DC-58D64070B4C4}">
      <dgm:prSet phldrT="[Text]" custT="1"/>
      <dgm:spPr/>
      <dgm:t>
        <a:bodyPr/>
        <a:lstStyle/>
        <a:p>
          <a:r>
            <a:rPr lang="en-US" sz="2400" dirty="0"/>
            <a:t>Use of punitive treatment, coercive practices, and oppressive language</a:t>
          </a:r>
        </a:p>
      </dgm:t>
    </dgm:pt>
    <dgm:pt modelId="{82AA5A87-1504-47DA-8C7B-5E328D45B72D}" type="parTrans" cxnId="{FA2796F4-D040-4B4D-86AF-962FB48C1A15}">
      <dgm:prSet/>
      <dgm:spPr/>
      <dgm:t>
        <a:bodyPr/>
        <a:lstStyle/>
        <a:p>
          <a:endParaRPr lang="en-US"/>
        </a:p>
      </dgm:t>
    </dgm:pt>
    <dgm:pt modelId="{5089AF59-EC6B-4A58-8423-EAEDDB0798DD}" type="sibTrans" cxnId="{FA2796F4-D040-4B4D-86AF-962FB48C1A15}">
      <dgm:prSet/>
      <dgm:spPr/>
      <dgm:t>
        <a:bodyPr/>
        <a:lstStyle/>
        <a:p>
          <a:endParaRPr lang="en-US"/>
        </a:p>
      </dgm:t>
    </dgm:pt>
    <dgm:pt modelId="{57242235-861F-4D55-A6DE-B20209AFD8DB}">
      <dgm:prSet phldrT="[Text]" custT="1"/>
      <dgm:spPr/>
      <dgm:t>
        <a:bodyPr/>
        <a:lstStyle/>
        <a:p>
          <a:r>
            <a:rPr lang="en-US" sz="2400" dirty="0"/>
            <a:t>Racial profiling</a:t>
          </a:r>
        </a:p>
      </dgm:t>
    </dgm:pt>
    <dgm:pt modelId="{F4787AFE-EE0B-4135-9CB5-953ED644C4F0}" type="parTrans" cxnId="{2924238B-C967-4440-A21A-1BF9508AE271}">
      <dgm:prSet/>
      <dgm:spPr/>
      <dgm:t>
        <a:bodyPr/>
        <a:lstStyle/>
        <a:p>
          <a:endParaRPr lang="en-US"/>
        </a:p>
      </dgm:t>
    </dgm:pt>
    <dgm:pt modelId="{6747BB76-E911-4038-8FC5-4CC89A34F1AF}" type="sibTrans" cxnId="{2924238B-C967-4440-A21A-1BF9508AE271}">
      <dgm:prSet/>
      <dgm:spPr/>
      <dgm:t>
        <a:bodyPr/>
        <a:lstStyle/>
        <a:p>
          <a:endParaRPr lang="en-US"/>
        </a:p>
      </dgm:t>
    </dgm:pt>
    <dgm:pt modelId="{7CBCA369-123A-4EBB-B252-260EFBC7B23F}">
      <dgm:prSet phldrT="[Text]" custT="1"/>
      <dgm:spPr/>
      <dgm:t>
        <a:bodyPr/>
        <a:lstStyle/>
        <a:p>
          <a:r>
            <a:rPr lang="en-US" sz="2400" dirty="0"/>
            <a:t>Being non-collaborative</a:t>
          </a:r>
        </a:p>
      </dgm:t>
    </dgm:pt>
    <dgm:pt modelId="{C5F60CBB-386C-45F0-AD9E-0BEF7774ABC2}" type="parTrans" cxnId="{39E0BD66-A6C4-431D-A137-0E64E48B0B62}">
      <dgm:prSet/>
      <dgm:spPr/>
      <dgm:t>
        <a:bodyPr/>
        <a:lstStyle/>
        <a:p>
          <a:endParaRPr lang="en-US"/>
        </a:p>
      </dgm:t>
    </dgm:pt>
    <dgm:pt modelId="{32083259-1D14-4DF7-9DDF-FDC7DF5EDD5A}" type="sibTrans" cxnId="{39E0BD66-A6C4-431D-A137-0E64E48B0B62}">
      <dgm:prSet/>
      <dgm:spPr/>
      <dgm:t>
        <a:bodyPr/>
        <a:lstStyle/>
        <a:p>
          <a:endParaRPr lang="en-US"/>
        </a:p>
      </dgm:t>
    </dgm:pt>
    <dgm:pt modelId="{D052A144-6E7A-487E-92C6-C24A9E6D844F}">
      <dgm:prSet phldrT="[Text]" custT="1"/>
      <dgm:spPr/>
      <dgm:t>
        <a:bodyPr/>
        <a:lstStyle/>
        <a:p>
          <a:r>
            <a:rPr lang="en-US" sz="2400" dirty="0"/>
            <a:t>Victim blaming</a:t>
          </a:r>
        </a:p>
      </dgm:t>
    </dgm:pt>
    <dgm:pt modelId="{719954FC-53B9-4DCF-8184-42858F810A5B}" type="parTrans" cxnId="{B2C02891-FF76-4593-8E0C-43BFADD3962A}">
      <dgm:prSet/>
      <dgm:spPr/>
      <dgm:t>
        <a:bodyPr/>
        <a:lstStyle/>
        <a:p>
          <a:endParaRPr lang="en-US"/>
        </a:p>
      </dgm:t>
    </dgm:pt>
    <dgm:pt modelId="{CA819AF9-FA8B-41CB-ACAA-EB22D55B155B}" type="sibTrans" cxnId="{B2C02891-FF76-4593-8E0C-43BFADD3962A}">
      <dgm:prSet/>
      <dgm:spPr/>
      <dgm:t>
        <a:bodyPr/>
        <a:lstStyle/>
        <a:p>
          <a:endParaRPr lang="en-US"/>
        </a:p>
      </dgm:t>
    </dgm:pt>
    <dgm:pt modelId="{3F3AE9CA-786E-4673-935D-DA31CEE33509}">
      <dgm:prSet phldrT="[Text]" custT="1"/>
      <dgm:spPr/>
      <dgm:t>
        <a:bodyPr/>
        <a:lstStyle/>
        <a:p>
          <a:r>
            <a:rPr lang="en-US" sz="2400" dirty="0"/>
            <a:t>Microaggressions</a:t>
          </a:r>
        </a:p>
      </dgm:t>
    </dgm:pt>
    <dgm:pt modelId="{A893C781-0E7A-44CE-ACE5-3EB1CC5AFDEB}" type="parTrans" cxnId="{9A2E6893-F90A-48E8-A576-5C321DDDF8ED}">
      <dgm:prSet/>
      <dgm:spPr/>
      <dgm:t>
        <a:bodyPr/>
        <a:lstStyle/>
        <a:p>
          <a:endParaRPr lang="en-US"/>
        </a:p>
      </dgm:t>
    </dgm:pt>
    <dgm:pt modelId="{C4A0B56B-709C-415F-8512-E30604A3984E}" type="sibTrans" cxnId="{9A2E6893-F90A-48E8-A576-5C321DDDF8ED}">
      <dgm:prSet/>
      <dgm:spPr/>
      <dgm:t>
        <a:bodyPr/>
        <a:lstStyle/>
        <a:p>
          <a:endParaRPr lang="en-US"/>
        </a:p>
      </dgm:t>
    </dgm:pt>
    <dgm:pt modelId="{CA10BDF6-E4E6-4A15-B494-20FFFE41DCD9}">
      <dgm:prSet phldrT="[Text]" custT="1"/>
      <dgm:spPr/>
      <dgm:t>
        <a:bodyPr/>
        <a:lstStyle/>
        <a:p>
          <a:r>
            <a:rPr lang="en-US" sz="2400" dirty="0"/>
            <a:t>Non-acknowledgement of power dynamics</a:t>
          </a:r>
        </a:p>
      </dgm:t>
    </dgm:pt>
    <dgm:pt modelId="{D3FBC60E-0A9D-41CF-811F-FAC0E3CC290C}" type="parTrans" cxnId="{747ED082-1987-43A8-85E2-2D9394A827B8}">
      <dgm:prSet/>
      <dgm:spPr/>
      <dgm:t>
        <a:bodyPr/>
        <a:lstStyle/>
        <a:p>
          <a:endParaRPr lang="en-US"/>
        </a:p>
      </dgm:t>
    </dgm:pt>
    <dgm:pt modelId="{04157667-6D6B-47CA-8F76-6D3EEB5E4334}" type="sibTrans" cxnId="{747ED082-1987-43A8-85E2-2D9394A827B8}">
      <dgm:prSet/>
      <dgm:spPr/>
      <dgm:t>
        <a:bodyPr/>
        <a:lstStyle/>
        <a:p>
          <a:endParaRPr lang="en-US"/>
        </a:p>
      </dgm:t>
    </dgm:pt>
    <dgm:pt modelId="{4C14B5F7-6F7D-48B2-B996-A1130B8E3D1A}">
      <dgm:prSet phldrT="[Text]" custT="1"/>
      <dgm:spPr/>
      <dgm:t>
        <a:bodyPr/>
        <a:lstStyle/>
        <a:p>
          <a:r>
            <a:rPr lang="en-US" sz="2400" dirty="0"/>
            <a:t>No access to services</a:t>
          </a:r>
        </a:p>
      </dgm:t>
    </dgm:pt>
    <dgm:pt modelId="{6099CDEA-890B-47B9-9002-449761F472B2}" type="parTrans" cxnId="{55610F02-3C90-4657-97C4-8A514CAD60C2}">
      <dgm:prSet/>
      <dgm:spPr/>
      <dgm:t>
        <a:bodyPr/>
        <a:lstStyle/>
        <a:p>
          <a:endParaRPr lang="en-US"/>
        </a:p>
      </dgm:t>
    </dgm:pt>
    <dgm:pt modelId="{02FF0360-6E1A-46AF-B129-7D36E22763C1}" type="sibTrans" cxnId="{55610F02-3C90-4657-97C4-8A514CAD60C2}">
      <dgm:prSet/>
      <dgm:spPr/>
      <dgm:t>
        <a:bodyPr/>
        <a:lstStyle/>
        <a:p>
          <a:endParaRPr lang="en-US"/>
        </a:p>
      </dgm:t>
    </dgm:pt>
    <dgm:pt modelId="{C89EA30A-6B45-4605-BE43-AC597469BCC4}">
      <dgm:prSet phldrT="[Text]" custT="1"/>
      <dgm:spPr/>
      <dgm:t>
        <a:bodyPr/>
        <a:lstStyle/>
        <a:p>
          <a:r>
            <a:rPr lang="en-US" sz="2400" dirty="0"/>
            <a:t>Being treated as a number</a:t>
          </a:r>
        </a:p>
      </dgm:t>
    </dgm:pt>
    <dgm:pt modelId="{0E50B7AD-4096-456A-8FA4-6BE9C89643E9}" type="parTrans" cxnId="{002557D7-9D45-44CD-96F3-89EDF32563A8}">
      <dgm:prSet/>
      <dgm:spPr/>
      <dgm:t>
        <a:bodyPr/>
        <a:lstStyle/>
        <a:p>
          <a:endParaRPr lang="en-US"/>
        </a:p>
      </dgm:t>
    </dgm:pt>
    <dgm:pt modelId="{71802A60-C024-4B78-8280-D908F408FEAA}" type="sibTrans" cxnId="{002557D7-9D45-44CD-96F3-89EDF32563A8}">
      <dgm:prSet/>
      <dgm:spPr/>
      <dgm:t>
        <a:bodyPr/>
        <a:lstStyle/>
        <a:p>
          <a:endParaRPr lang="en-US"/>
        </a:p>
      </dgm:t>
    </dgm:pt>
    <dgm:pt modelId="{E9B6F0F6-DB1D-46F5-AFD3-7ADBB84D0855}">
      <dgm:prSet phldrT="[Text]" custT="1"/>
      <dgm:spPr/>
      <dgm:t>
        <a:bodyPr/>
        <a:lstStyle/>
        <a:p>
          <a:r>
            <a:rPr lang="en-US" sz="2400" dirty="0"/>
            <a:t>No choice in service or treatment</a:t>
          </a:r>
        </a:p>
      </dgm:t>
    </dgm:pt>
    <dgm:pt modelId="{7C6B6A6A-DAAD-4AD5-9612-C5ADA67BBDD1}" type="parTrans" cxnId="{76C2244F-0C01-4CDA-AF31-3F750E7A3629}">
      <dgm:prSet/>
      <dgm:spPr/>
      <dgm:t>
        <a:bodyPr/>
        <a:lstStyle/>
        <a:p>
          <a:endParaRPr lang="en-US"/>
        </a:p>
      </dgm:t>
    </dgm:pt>
    <dgm:pt modelId="{A8E6E3AE-448D-45C4-83E2-D5FC56EAD30A}" type="sibTrans" cxnId="{76C2244F-0C01-4CDA-AF31-3F750E7A3629}">
      <dgm:prSet/>
      <dgm:spPr/>
      <dgm:t>
        <a:bodyPr/>
        <a:lstStyle/>
        <a:p>
          <a:endParaRPr lang="en-US"/>
        </a:p>
      </dgm:t>
    </dgm:pt>
    <dgm:pt modelId="{5179FDBF-CDC6-46EA-8BB6-5F4028E9910D}">
      <dgm:prSet phldrT="[Text]" custT="1"/>
      <dgm:spPr/>
      <dgm:t>
        <a:bodyPr/>
        <a:lstStyle/>
        <a:p>
          <a:r>
            <a:rPr lang="en-US" sz="2400" dirty="0"/>
            <a:t>Practices without accessibility considerations</a:t>
          </a:r>
        </a:p>
      </dgm:t>
    </dgm:pt>
    <dgm:pt modelId="{9ABE1322-7A81-46AD-9F5D-B01521D06FF3}" type="parTrans" cxnId="{DA9704E2-0B4B-4F56-96AB-E13855F56EA7}">
      <dgm:prSet/>
      <dgm:spPr/>
      <dgm:t>
        <a:bodyPr/>
        <a:lstStyle/>
        <a:p>
          <a:endParaRPr lang="en-US"/>
        </a:p>
      </dgm:t>
    </dgm:pt>
    <dgm:pt modelId="{7F5B9059-F09E-4E90-9DB4-734A20CA6288}" type="sibTrans" cxnId="{DA9704E2-0B4B-4F56-96AB-E13855F56EA7}">
      <dgm:prSet/>
      <dgm:spPr/>
      <dgm:t>
        <a:bodyPr/>
        <a:lstStyle/>
        <a:p>
          <a:endParaRPr lang="en-US"/>
        </a:p>
      </dgm:t>
    </dgm:pt>
    <dgm:pt modelId="{0E772925-CCD1-48D6-BD1F-84B740235A80}">
      <dgm:prSet phldrT="[Text]" custT="1"/>
      <dgm:spPr/>
      <dgm:t>
        <a:bodyPr/>
        <a:lstStyle/>
        <a:p>
          <a:r>
            <a:rPr lang="en-US" sz="2400" dirty="0"/>
            <a:t>Isolation or exclusion practices</a:t>
          </a:r>
        </a:p>
      </dgm:t>
    </dgm:pt>
    <dgm:pt modelId="{077FA42E-8727-4C85-A67F-B3D9D37A50C1}" type="parTrans" cxnId="{F5785600-F4FF-4087-9F78-E6CD2D69477A}">
      <dgm:prSet/>
      <dgm:spPr/>
      <dgm:t>
        <a:bodyPr/>
        <a:lstStyle/>
        <a:p>
          <a:endParaRPr lang="en-US"/>
        </a:p>
      </dgm:t>
    </dgm:pt>
    <dgm:pt modelId="{27CF752F-16B0-4332-A989-06D7A059241B}" type="sibTrans" cxnId="{F5785600-F4FF-4087-9F78-E6CD2D69477A}">
      <dgm:prSet/>
      <dgm:spPr/>
      <dgm:t>
        <a:bodyPr/>
        <a:lstStyle/>
        <a:p>
          <a:endParaRPr lang="en-US"/>
        </a:p>
      </dgm:t>
    </dgm:pt>
    <dgm:pt modelId="{D2BDB94D-980C-4CA1-85DD-0E068D8347C9}">
      <dgm:prSet phldrT="[Text]" custT="1"/>
      <dgm:spPr/>
      <dgm:t>
        <a:bodyPr/>
        <a:lstStyle/>
        <a:p>
          <a:r>
            <a:rPr lang="en-US" sz="2400" dirty="0"/>
            <a:t>Marginalizing practices</a:t>
          </a:r>
        </a:p>
      </dgm:t>
    </dgm:pt>
    <dgm:pt modelId="{34940623-8942-4E51-B396-CF57E9FDD874}" type="parTrans" cxnId="{51FD0BEB-135E-45CE-AA80-7E2ACB2EE3D6}">
      <dgm:prSet/>
      <dgm:spPr/>
      <dgm:t>
        <a:bodyPr/>
        <a:lstStyle/>
        <a:p>
          <a:endParaRPr lang="en-US"/>
        </a:p>
      </dgm:t>
    </dgm:pt>
    <dgm:pt modelId="{17399EA2-D4C0-4DEF-80F4-550A214A8999}" type="sibTrans" cxnId="{51FD0BEB-135E-45CE-AA80-7E2ACB2EE3D6}">
      <dgm:prSet/>
      <dgm:spPr/>
      <dgm:t>
        <a:bodyPr/>
        <a:lstStyle/>
        <a:p>
          <a:endParaRPr lang="en-US"/>
        </a:p>
      </dgm:t>
    </dgm:pt>
    <dgm:pt modelId="{6F5928B7-32CD-430A-9E96-75909FAA5422}">
      <dgm:prSet phldrT="[Text]" custT="1"/>
      <dgm:spPr/>
      <dgm:t>
        <a:bodyPr/>
        <a:lstStyle/>
        <a:p>
          <a:r>
            <a:rPr lang="en-US" sz="2400" dirty="0"/>
            <a:t>“isms” and phobias</a:t>
          </a:r>
        </a:p>
      </dgm:t>
    </dgm:pt>
    <dgm:pt modelId="{4849FE0A-A0CD-4914-9A58-A49C59E5E3D2}" type="parTrans" cxnId="{3BC8F7A3-FDE9-4EBA-AFDD-202A4B71E419}">
      <dgm:prSet/>
      <dgm:spPr/>
      <dgm:t>
        <a:bodyPr/>
        <a:lstStyle/>
        <a:p>
          <a:endParaRPr lang="en-US"/>
        </a:p>
      </dgm:t>
    </dgm:pt>
    <dgm:pt modelId="{DE5D8433-C334-43D9-B15A-DB595116399F}" type="sibTrans" cxnId="{3BC8F7A3-FDE9-4EBA-AFDD-202A4B71E419}">
      <dgm:prSet/>
      <dgm:spPr/>
      <dgm:t>
        <a:bodyPr/>
        <a:lstStyle/>
        <a:p>
          <a:endParaRPr lang="en-US"/>
        </a:p>
      </dgm:t>
    </dgm:pt>
    <dgm:pt modelId="{8742EBB8-7058-486B-8BB7-115A8271277C}" type="pres">
      <dgm:prSet presAssocID="{25E69F86-EABD-4F75-BDF0-54684D4B8524}" presName="Name0" presStyleCnt="0">
        <dgm:presLayoutVars>
          <dgm:dir/>
          <dgm:animLvl val="lvl"/>
          <dgm:resizeHandles val="exact"/>
        </dgm:presLayoutVars>
      </dgm:prSet>
      <dgm:spPr/>
    </dgm:pt>
    <dgm:pt modelId="{FF9F8AEC-3B9A-4D29-857B-B1C3FCF8AED9}" type="pres">
      <dgm:prSet presAssocID="{08D8163C-43F4-47DA-ABCA-FA85C7E2D9C9}" presName="composite" presStyleCnt="0"/>
      <dgm:spPr/>
    </dgm:pt>
    <dgm:pt modelId="{DBB110A5-ED60-405E-A8ED-6E9EF1E06334}" type="pres">
      <dgm:prSet presAssocID="{08D8163C-43F4-47DA-ABCA-FA85C7E2D9C9}" presName="parTx" presStyleLbl="node1" presStyleIdx="0" presStyleCnt="2">
        <dgm:presLayoutVars>
          <dgm:chMax val="0"/>
          <dgm:chPref val="0"/>
          <dgm:bulletEnabled val="1"/>
        </dgm:presLayoutVars>
      </dgm:prSet>
      <dgm:spPr/>
    </dgm:pt>
    <dgm:pt modelId="{2F961562-FABF-4E1C-A09D-6DDDD49C5C11}" type="pres">
      <dgm:prSet presAssocID="{08D8163C-43F4-47DA-ABCA-FA85C7E2D9C9}" presName="desTx" presStyleLbl="revTx" presStyleIdx="0" presStyleCnt="2">
        <dgm:presLayoutVars>
          <dgm:bulletEnabled val="1"/>
        </dgm:presLayoutVars>
      </dgm:prSet>
      <dgm:spPr/>
    </dgm:pt>
    <dgm:pt modelId="{BC2DA266-23B3-4E92-8410-01A6F6404F0D}" type="pres">
      <dgm:prSet presAssocID="{AA2A3B63-B250-48E1-B580-570418DB518F}" presName="space" presStyleCnt="0"/>
      <dgm:spPr/>
    </dgm:pt>
    <dgm:pt modelId="{373CBB31-74AC-45AC-A016-AB962D1471BF}" type="pres">
      <dgm:prSet presAssocID="{AF038111-50CA-49AC-A05C-35FCF8F09478}" presName="composite" presStyleCnt="0"/>
      <dgm:spPr/>
    </dgm:pt>
    <dgm:pt modelId="{F61E5196-3404-42B6-8EF8-87957ABA80A2}" type="pres">
      <dgm:prSet presAssocID="{AF038111-50CA-49AC-A05C-35FCF8F09478}" presName="parTx" presStyleLbl="node1" presStyleIdx="1" presStyleCnt="2">
        <dgm:presLayoutVars>
          <dgm:chMax val="0"/>
          <dgm:chPref val="0"/>
          <dgm:bulletEnabled val="1"/>
        </dgm:presLayoutVars>
      </dgm:prSet>
      <dgm:spPr/>
    </dgm:pt>
    <dgm:pt modelId="{D7AD3777-2C73-46F2-A52C-CB4251F52589}" type="pres">
      <dgm:prSet presAssocID="{AF038111-50CA-49AC-A05C-35FCF8F09478}" presName="desTx" presStyleLbl="revTx" presStyleIdx="1" presStyleCnt="2">
        <dgm:presLayoutVars>
          <dgm:bulletEnabled val="1"/>
        </dgm:presLayoutVars>
      </dgm:prSet>
      <dgm:spPr/>
    </dgm:pt>
  </dgm:ptLst>
  <dgm:cxnLst>
    <dgm:cxn modelId="{F5785600-F4FF-4087-9F78-E6CD2D69477A}" srcId="{AF038111-50CA-49AC-A05C-35FCF8F09478}" destId="{0E772925-CCD1-48D6-BD1F-84B740235A80}" srcOrd="4" destOrd="0" parTransId="{077FA42E-8727-4C85-A67F-B3D9D37A50C1}" sibTransId="{27CF752F-16B0-4332-A989-06D7A059241B}"/>
    <dgm:cxn modelId="{55610F02-3C90-4657-97C4-8A514CAD60C2}" srcId="{AF038111-50CA-49AC-A05C-35FCF8F09478}" destId="{4C14B5F7-6F7D-48B2-B996-A1130B8E3D1A}" srcOrd="0" destOrd="0" parTransId="{6099CDEA-890B-47B9-9002-449761F472B2}" sibTransId="{02FF0360-6E1A-46AF-B129-7D36E22763C1}"/>
    <dgm:cxn modelId="{88903811-955E-4022-A15E-D708934D08AA}" type="presOf" srcId="{E9B6F0F6-DB1D-46F5-AFD3-7ADBB84D0855}" destId="{D7AD3777-2C73-46F2-A52C-CB4251F52589}" srcOrd="0" destOrd="2" presId="urn:microsoft.com/office/officeart/2005/8/layout/chevron1"/>
    <dgm:cxn modelId="{7C3D2119-8554-4E1D-AF1E-565BB5E1BDD5}" srcId="{25E69F86-EABD-4F75-BDF0-54684D4B8524}" destId="{AF038111-50CA-49AC-A05C-35FCF8F09478}" srcOrd="1" destOrd="0" parTransId="{922ABA01-95DF-40D3-BA7E-426E223EEFF1}" sibTransId="{DE240AD8-C492-4690-A541-E804B4C5E942}"/>
    <dgm:cxn modelId="{39C03D28-C856-4C58-8E92-8108EFFE7742}" type="presOf" srcId="{25E69F86-EABD-4F75-BDF0-54684D4B8524}" destId="{8742EBB8-7058-486B-8BB7-115A8271277C}" srcOrd="0" destOrd="0" presId="urn:microsoft.com/office/officeart/2005/8/layout/chevron1"/>
    <dgm:cxn modelId="{DE68832A-1B66-4721-83A5-716191F05DCF}" type="presOf" srcId="{BEB563FE-AE0D-4D54-81DC-58D64070B4C4}" destId="{2F961562-FABF-4E1C-A09D-6DDDD49C5C11}" srcOrd="0" destOrd="0" presId="urn:microsoft.com/office/officeart/2005/8/layout/chevron1"/>
    <dgm:cxn modelId="{CB1C0C62-C685-4A92-A684-D42B4D58E366}" type="presOf" srcId="{AF038111-50CA-49AC-A05C-35FCF8F09478}" destId="{F61E5196-3404-42B6-8EF8-87957ABA80A2}" srcOrd="0" destOrd="0" presId="urn:microsoft.com/office/officeart/2005/8/layout/chevron1"/>
    <dgm:cxn modelId="{39E0BD66-A6C4-431D-A137-0E64E48B0B62}" srcId="{08D8163C-43F4-47DA-ABCA-FA85C7E2D9C9}" destId="{7CBCA369-123A-4EBB-B252-260EFBC7B23F}" srcOrd="2" destOrd="0" parTransId="{C5F60CBB-386C-45F0-AD9E-0BEF7774ABC2}" sibTransId="{32083259-1D14-4DF7-9DDF-FDC7DF5EDD5A}"/>
    <dgm:cxn modelId="{76C2244F-0C01-4CDA-AF31-3F750E7A3629}" srcId="{AF038111-50CA-49AC-A05C-35FCF8F09478}" destId="{E9B6F0F6-DB1D-46F5-AFD3-7ADBB84D0855}" srcOrd="2" destOrd="0" parTransId="{7C6B6A6A-DAAD-4AD5-9612-C5ADA67BBDD1}" sibTransId="{A8E6E3AE-448D-45C4-83E2-D5FC56EAD30A}"/>
    <dgm:cxn modelId="{747ED082-1987-43A8-85E2-2D9394A827B8}" srcId="{08D8163C-43F4-47DA-ABCA-FA85C7E2D9C9}" destId="{CA10BDF6-E4E6-4A15-B494-20FFFE41DCD9}" srcOrd="5" destOrd="0" parTransId="{D3FBC60E-0A9D-41CF-811F-FAC0E3CC290C}" sibTransId="{04157667-6D6B-47CA-8F76-6D3EEB5E4334}"/>
    <dgm:cxn modelId="{2924238B-C967-4440-A21A-1BF9508AE271}" srcId="{08D8163C-43F4-47DA-ABCA-FA85C7E2D9C9}" destId="{57242235-861F-4D55-A6DE-B20209AFD8DB}" srcOrd="1" destOrd="0" parTransId="{F4787AFE-EE0B-4135-9CB5-953ED644C4F0}" sibTransId="{6747BB76-E911-4038-8FC5-4CC89A34F1AF}"/>
    <dgm:cxn modelId="{415FDB8B-BA5B-4ECB-A171-98CF741A8804}" type="presOf" srcId="{08D8163C-43F4-47DA-ABCA-FA85C7E2D9C9}" destId="{DBB110A5-ED60-405E-A8ED-6E9EF1E06334}" srcOrd="0" destOrd="0" presId="urn:microsoft.com/office/officeart/2005/8/layout/chevron1"/>
    <dgm:cxn modelId="{B2C02891-FF76-4593-8E0C-43BFADD3962A}" srcId="{08D8163C-43F4-47DA-ABCA-FA85C7E2D9C9}" destId="{D052A144-6E7A-487E-92C6-C24A9E6D844F}" srcOrd="3" destOrd="0" parTransId="{719954FC-53B9-4DCF-8184-42858F810A5B}" sibTransId="{CA819AF9-FA8B-41CB-ACAA-EB22D55B155B}"/>
    <dgm:cxn modelId="{9A2E6893-F90A-48E8-A576-5C321DDDF8ED}" srcId="{08D8163C-43F4-47DA-ABCA-FA85C7E2D9C9}" destId="{3F3AE9CA-786E-4673-935D-DA31CEE33509}" srcOrd="4" destOrd="0" parTransId="{A893C781-0E7A-44CE-ACE5-3EB1CC5AFDEB}" sibTransId="{C4A0B56B-709C-415F-8512-E30604A3984E}"/>
    <dgm:cxn modelId="{08539594-0F9F-4A1B-8ED7-3C6B037856BC}" srcId="{25E69F86-EABD-4F75-BDF0-54684D4B8524}" destId="{08D8163C-43F4-47DA-ABCA-FA85C7E2D9C9}" srcOrd="0" destOrd="0" parTransId="{6C858EA4-5B69-469D-A11B-2B162406285C}" sibTransId="{AA2A3B63-B250-48E1-B580-570418DB518F}"/>
    <dgm:cxn modelId="{3BC8F7A3-FDE9-4EBA-AFDD-202A4B71E419}" srcId="{AF038111-50CA-49AC-A05C-35FCF8F09478}" destId="{6F5928B7-32CD-430A-9E96-75909FAA5422}" srcOrd="6" destOrd="0" parTransId="{4849FE0A-A0CD-4914-9A58-A49C59E5E3D2}" sibTransId="{DE5D8433-C334-43D9-B15A-DB595116399F}"/>
    <dgm:cxn modelId="{948435A6-2D81-4045-BB61-6113E2FB2CF5}" type="presOf" srcId="{0E772925-CCD1-48D6-BD1F-84B740235A80}" destId="{D7AD3777-2C73-46F2-A52C-CB4251F52589}" srcOrd="0" destOrd="4" presId="urn:microsoft.com/office/officeart/2005/8/layout/chevron1"/>
    <dgm:cxn modelId="{F9BE8CB4-F227-40EE-B67C-DF81DFA72AE0}" type="presOf" srcId="{4C14B5F7-6F7D-48B2-B996-A1130B8E3D1A}" destId="{D7AD3777-2C73-46F2-A52C-CB4251F52589}" srcOrd="0" destOrd="0" presId="urn:microsoft.com/office/officeart/2005/8/layout/chevron1"/>
    <dgm:cxn modelId="{D72ED7C1-AB78-4F70-A2B3-012DA859121F}" type="presOf" srcId="{6F5928B7-32CD-430A-9E96-75909FAA5422}" destId="{D7AD3777-2C73-46F2-A52C-CB4251F52589}" srcOrd="0" destOrd="6" presId="urn:microsoft.com/office/officeart/2005/8/layout/chevron1"/>
    <dgm:cxn modelId="{A8DFD8C4-5AD0-4C3C-9D06-5B1617703843}" type="presOf" srcId="{7CBCA369-123A-4EBB-B252-260EFBC7B23F}" destId="{2F961562-FABF-4E1C-A09D-6DDDD49C5C11}" srcOrd="0" destOrd="2" presId="urn:microsoft.com/office/officeart/2005/8/layout/chevron1"/>
    <dgm:cxn modelId="{B87975CB-3258-43A6-A1E2-7389D8ACE625}" type="presOf" srcId="{3F3AE9CA-786E-4673-935D-DA31CEE33509}" destId="{2F961562-FABF-4E1C-A09D-6DDDD49C5C11}" srcOrd="0" destOrd="4" presId="urn:microsoft.com/office/officeart/2005/8/layout/chevron1"/>
    <dgm:cxn modelId="{A47DD1D4-E6CB-4C84-8521-B86325033936}" type="presOf" srcId="{D052A144-6E7A-487E-92C6-C24A9E6D844F}" destId="{2F961562-FABF-4E1C-A09D-6DDDD49C5C11}" srcOrd="0" destOrd="3" presId="urn:microsoft.com/office/officeart/2005/8/layout/chevron1"/>
    <dgm:cxn modelId="{002557D7-9D45-44CD-96F3-89EDF32563A8}" srcId="{AF038111-50CA-49AC-A05C-35FCF8F09478}" destId="{C89EA30A-6B45-4605-BE43-AC597469BCC4}" srcOrd="1" destOrd="0" parTransId="{0E50B7AD-4096-456A-8FA4-6BE9C89643E9}" sibTransId="{71802A60-C024-4B78-8280-D908F408FEAA}"/>
    <dgm:cxn modelId="{294462DC-D170-46BA-ABF4-AF69FC11A000}" type="presOf" srcId="{57242235-861F-4D55-A6DE-B20209AFD8DB}" destId="{2F961562-FABF-4E1C-A09D-6DDDD49C5C11}" srcOrd="0" destOrd="1" presId="urn:microsoft.com/office/officeart/2005/8/layout/chevron1"/>
    <dgm:cxn modelId="{20BF29E0-9E14-4DC8-8858-6CE808073A62}" type="presOf" srcId="{D2BDB94D-980C-4CA1-85DD-0E068D8347C9}" destId="{D7AD3777-2C73-46F2-A52C-CB4251F52589}" srcOrd="0" destOrd="5" presId="urn:microsoft.com/office/officeart/2005/8/layout/chevron1"/>
    <dgm:cxn modelId="{DA9704E2-0B4B-4F56-96AB-E13855F56EA7}" srcId="{AF038111-50CA-49AC-A05C-35FCF8F09478}" destId="{5179FDBF-CDC6-46EA-8BB6-5F4028E9910D}" srcOrd="3" destOrd="0" parTransId="{9ABE1322-7A81-46AD-9F5D-B01521D06FF3}" sibTransId="{7F5B9059-F09E-4E90-9DB4-734A20CA6288}"/>
    <dgm:cxn modelId="{83A503E8-09F3-44D1-86EA-953360E7EE3A}" type="presOf" srcId="{C89EA30A-6B45-4605-BE43-AC597469BCC4}" destId="{D7AD3777-2C73-46F2-A52C-CB4251F52589}" srcOrd="0" destOrd="1" presId="urn:microsoft.com/office/officeart/2005/8/layout/chevron1"/>
    <dgm:cxn modelId="{51FD0BEB-135E-45CE-AA80-7E2ACB2EE3D6}" srcId="{AF038111-50CA-49AC-A05C-35FCF8F09478}" destId="{D2BDB94D-980C-4CA1-85DD-0E068D8347C9}" srcOrd="5" destOrd="0" parTransId="{34940623-8942-4E51-B396-CF57E9FDD874}" sibTransId="{17399EA2-D4C0-4DEF-80F4-550A214A8999}"/>
    <dgm:cxn modelId="{824D72EF-DAE6-4FA8-A294-62F2C7983C32}" type="presOf" srcId="{CA10BDF6-E4E6-4A15-B494-20FFFE41DCD9}" destId="{2F961562-FABF-4E1C-A09D-6DDDD49C5C11}" srcOrd="0" destOrd="5" presId="urn:microsoft.com/office/officeart/2005/8/layout/chevron1"/>
    <dgm:cxn modelId="{FA2796F4-D040-4B4D-86AF-962FB48C1A15}" srcId="{08D8163C-43F4-47DA-ABCA-FA85C7E2D9C9}" destId="{BEB563FE-AE0D-4D54-81DC-58D64070B4C4}" srcOrd="0" destOrd="0" parTransId="{82AA5A87-1504-47DA-8C7B-5E328D45B72D}" sibTransId="{5089AF59-EC6B-4A58-8423-EAEDDB0798DD}"/>
    <dgm:cxn modelId="{465822FC-CC53-4940-8E92-D44890A6B92F}" type="presOf" srcId="{5179FDBF-CDC6-46EA-8BB6-5F4028E9910D}" destId="{D7AD3777-2C73-46F2-A52C-CB4251F52589}" srcOrd="0" destOrd="3" presId="urn:microsoft.com/office/officeart/2005/8/layout/chevron1"/>
    <dgm:cxn modelId="{A9864D07-8F48-4D93-98F3-414A3A11DBEF}" type="presParOf" srcId="{8742EBB8-7058-486B-8BB7-115A8271277C}" destId="{FF9F8AEC-3B9A-4D29-857B-B1C3FCF8AED9}" srcOrd="0" destOrd="0" presId="urn:microsoft.com/office/officeart/2005/8/layout/chevron1"/>
    <dgm:cxn modelId="{01800BA4-FE6B-422E-8BF0-87D3D7C3C638}" type="presParOf" srcId="{FF9F8AEC-3B9A-4D29-857B-B1C3FCF8AED9}" destId="{DBB110A5-ED60-405E-A8ED-6E9EF1E06334}" srcOrd="0" destOrd="0" presId="urn:microsoft.com/office/officeart/2005/8/layout/chevron1"/>
    <dgm:cxn modelId="{1C0EC3AD-5425-4265-A944-47F6E492F5CD}" type="presParOf" srcId="{FF9F8AEC-3B9A-4D29-857B-B1C3FCF8AED9}" destId="{2F961562-FABF-4E1C-A09D-6DDDD49C5C11}" srcOrd="1" destOrd="0" presId="urn:microsoft.com/office/officeart/2005/8/layout/chevron1"/>
    <dgm:cxn modelId="{EE8D6E83-83AF-42E3-B4D1-654E3FD02CD7}" type="presParOf" srcId="{8742EBB8-7058-486B-8BB7-115A8271277C}" destId="{BC2DA266-23B3-4E92-8410-01A6F6404F0D}" srcOrd="1" destOrd="0" presId="urn:microsoft.com/office/officeart/2005/8/layout/chevron1"/>
    <dgm:cxn modelId="{20782653-C9DF-4BD7-BBF6-EA527494F56C}" type="presParOf" srcId="{8742EBB8-7058-486B-8BB7-115A8271277C}" destId="{373CBB31-74AC-45AC-A016-AB962D1471BF}" srcOrd="2" destOrd="0" presId="urn:microsoft.com/office/officeart/2005/8/layout/chevron1"/>
    <dgm:cxn modelId="{EB79F620-0F19-4CED-BB2E-76B5361F2FE1}" type="presParOf" srcId="{373CBB31-74AC-45AC-A016-AB962D1471BF}" destId="{F61E5196-3404-42B6-8EF8-87957ABA80A2}" srcOrd="0" destOrd="0" presId="urn:microsoft.com/office/officeart/2005/8/layout/chevron1"/>
    <dgm:cxn modelId="{8FABA4D2-9C23-41B3-A5FE-19CF7006499E}" type="presParOf" srcId="{373CBB31-74AC-45AC-A016-AB962D1471BF}" destId="{D7AD3777-2C73-46F2-A52C-CB4251F52589}"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458C29-DEA2-41A1-88E5-9064DEF678F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307BF4B6-EB7C-4E09-A937-D9D08E3356E6}">
      <dgm:prSet custT="1"/>
      <dgm:spPr/>
      <dgm:t>
        <a:bodyPr/>
        <a:lstStyle/>
        <a:p>
          <a:r>
            <a:rPr lang="en-US" sz="1800" b="0"/>
            <a:t>Reduce possibilities of triggering and traumatization – use the guiding values and principles</a:t>
          </a:r>
        </a:p>
      </dgm:t>
    </dgm:pt>
    <dgm:pt modelId="{AFEBB482-01C9-4F9A-BD60-2087D48377A6}" type="parTrans" cxnId="{53721B7E-366B-4440-B94C-2D6290959039}">
      <dgm:prSet/>
      <dgm:spPr/>
      <dgm:t>
        <a:bodyPr/>
        <a:lstStyle/>
        <a:p>
          <a:endParaRPr lang="en-US" b="0"/>
        </a:p>
      </dgm:t>
    </dgm:pt>
    <dgm:pt modelId="{6683E956-188E-41D2-A749-637DF2A55BC7}" type="sibTrans" cxnId="{53721B7E-366B-4440-B94C-2D6290959039}">
      <dgm:prSet/>
      <dgm:spPr/>
      <dgm:t>
        <a:bodyPr/>
        <a:lstStyle/>
        <a:p>
          <a:endParaRPr lang="en-US" b="0"/>
        </a:p>
      </dgm:t>
    </dgm:pt>
    <dgm:pt modelId="{BEC5F79E-DA67-4A80-BC25-FAA767F71940}">
      <dgm:prSet custT="1"/>
      <dgm:spPr/>
      <dgm:t>
        <a:bodyPr/>
        <a:lstStyle/>
        <a:p>
          <a:r>
            <a:rPr lang="en-US" sz="1800" b="0" dirty="0"/>
            <a:t>Use of professional self to establish and maintain safety in the interaction</a:t>
          </a:r>
        </a:p>
      </dgm:t>
    </dgm:pt>
    <dgm:pt modelId="{A86B9D62-4F09-4639-A815-C1BBC94AD782}" type="parTrans" cxnId="{0CC0B936-017A-4FDD-8523-5E4D35780FD5}">
      <dgm:prSet/>
      <dgm:spPr/>
      <dgm:t>
        <a:bodyPr/>
        <a:lstStyle/>
        <a:p>
          <a:endParaRPr lang="en-US" b="0"/>
        </a:p>
      </dgm:t>
    </dgm:pt>
    <dgm:pt modelId="{60280081-5207-49B7-8DFE-73A6CDE3E9D6}" type="sibTrans" cxnId="{0CC0B936-017A-4FDD-8523-5E4D35780FD5}">
      <dgm:prSet/>
      <dgm:spPr/>
      <dgm:t>
        <a:bodyPr/>
        <a:lstStyle/>
        <a:p>
          <a:endParaRPr lang="en-US" b="0"/>
        </a:p>
      </dgm:t>
    </dgm:pt>
    <dgm:pt modelId="{5B7AAAFB-4EE6-4650-AA9B-6CAE87A2F4AD}">
      <dgm:prSet custT="1"/>
      <dgm:spPr/>
      <dgm:t>
        <a:bodyPr/>
        <a:lstStyle/>
        <a:p>
          <a:r>
            <a:rPr lang="en-US" sz="1800" b="0" dirty="0"/>
            <a:t>Communicate clearly</a:t>
          </a:r>
        </a:p>
      </dgm:t>
    </dgm:pt>
    <dgm:pt modelId="{42C14535-AF75-458A-BB18-B4B88D7F001C}" type="parTrans" cxnId="{F2A572B8-7524-4180-978E-2EC458CEB421}">
      <dgm:prSet/>
      <dgm:spPr/>
      <dgm:t>
        <a:bodyPr/>
        <a:lstStyle/>
        <a:p>
          <a:endParaRPr lang="en-US" b="0"/>
        </a:p>
      </dgm:t>
    </dgm:pt>
    <dgm:pt modelId="{46E7E3F3-7445-4CEF-BCD7-9C1FCFC954C3}" type="sibTrans" cxnId="{F2A572B8-7524-4180-978E-2EC458CEB421}">
      <dgm:prSet/>
      <dgm:spPr/>
      <dgm:t>
        <a:bodyPr/>
        <a:lstStyle/>
        <a:p>
          <a:endParaRPr lang="en-US" b="0"/>
        </a:p>
      </dgm:t>
    </dgm:pt>
    <dgm:pt modelId="{FD071306-2A4A-40DF-8F1F-F35FD8793C83}">
      <dgm:prSet custT="1"/>
      <dgm:spPr/>
      <dgm:t>
        <a:bodyPr/>
        <a:lstStyle/>
        <a:p>
          <a:r>
            <a:rPr lang="en-US" sz="1800" b="0" dirty="0"/>
            <a:t>Be honest and empathic</a:t>
          </a:r>
        </a:p>
      </dgm:t>
    </dgm:pt>
    <dgm:pt modelId="{24F8040C-93F8-49A6-BE93-44A0EC93EA9B}" type="parTrans" cxnId="{342F46F1-13AB-4F67-AA53-6C1F9A9A2376}">
      <dgm:prSet/>
      <dgm:spPr/>
      <dgm:t>
        <a:bodyPr/>
        <a:lstStyle/>
        <a:p>
          <a:endParaRPr lang="en-US" b="0"/>
        </a:p>
      </dgm:t>
    </dgm:pt>
    <dgm:pt modelId="{CDA69308-23AC-4DD3-A52B-305ECD41CBB1}" type="sibTrans" cxnId="{342F46F1-13AB-4F67-AA53-6C1F9A9A2376}">
      <dgm:prSet/>
      <dgm:spPr/>
      <dgm:t>
        <a:bodyPr/>
        <a:lstStyle/>
        <a:p>
          <a:endParaRPr lang="en-US" b="0"/>
        </a:p>
      </dgm:t>
    </dgm:pt>
    <dgm:pt modelId="{040DB39D-ABD8-4385-9901-B4B9AFBA0507}">
      <dgm:prSet custT="1"/>
      <dgm:spPr/>
      <dgm:t>
        <a:bodyPr/>
        <a:lstStyle/>
        <a:p>
          <a:r>
            <a:rPr lang="en-US" sz="1800" b="0"/>
            <a:t>Understand trauma responses – Fight Flight Freeze</a:t>
          </a:r>
        </a:p>
      </dgm:t>
    </dgm:pt>
    <dgm:pt modelId="{3566750D-E548-41DB-A043-5B8CF1274D90}" type="parTrans" cxnId="{FE5B5102-B806-4701-BE4A-C41E217675F1}">
      <dgm:prSet/>
      <dgm:spPr/>
      <dgm:t>
        <a:bodyPr/>
        <a:lstStyle/>
        <a:p>
          <a:endParaRPr lang="en-US" b="0"/>
        </a:p>
      </dgm:t>
    </dgm:pt>
    <dgm:pt modelId="{A11E7FDF-1209-41F8-A2A1-CE58EBA63DC1}" type="sibTrans" cxnId="{FE5B5102-B806-4701-BE4A-C41E217675F1}">
      <dgm:prSet/>
      <dgm:spPr/>
      <dgm:t>
        <a:bodyPr/>
        <a:lstStyle/>
        <a:p>
          <a:endParaRPr lang="en-US" b="0"/>
        </a:p>
      </dgm:t>
    </dgm:pt>
    <dgm:pt modelId="{22877605-C328-4999-B915-44FB1B46F713}">
      <dgm:prSet custT="1"/>
      <dgm:spPr/>
      <dgm:t>
        <a:bodyPr/>
        <a:lstStyle/>
        <a:p>
          <a:r>
            <a:rPr lang="en-US" sz="1800" b="0" dirty="0"/>
            <a:t>Triggers and trauma reminders come in all forms – senses, feelings, thoughts, people, places and occurrences</a:t>
          </a:r>
        </a:p>
      </dgm:t>
    </dgm:pt>
    <dgm:pt modelId="{9C8D45D8-D7D2-4121-98EE-2570B2FA80C9}" type="parTrans" cxnId="{BEBEA986-7623-4A3E-B182-316FB701AB33}">
      <dgm:prSet/>
      <dgm:spPr/>
      <dgm:t>
        <a:bodyPr/>
        <a:lstStyle/>
        <a:p>
          <a:endParaRPr lang="en-US" b="0"/>
        </a:p>
      </dgm:t>
    </dgm:pt>
    <dgm:pt modelId="{871339E1-DF71-49F6-B82D-8B0639DDBC58}" type="sibTrans" cxnId="{BEBEA986-7623-4A3E-B182-316FB701AB33}">
      <dgm:prSet/>
      <dgm:spPr/>
      <dgm:t>
        <a:bodyPr/>
        <a:lstStyle/>
        <a:p>
          <a:endParaRPr lang="en-US" b="0"/>
        </a:p>
      </dgm:t>
    </dgm:pt>
    <dgm:pt modelId="{A81321BF-FC5D-4F7D-9330-5935B955FF90}">
      <dgm:prSet custT="1"/>
      <dgm:spPr/>
      <dgm:t>
        <a:bodyPr/>
        <a:lstStyle/>
        <a:p>
          <a:r>
            <a:rPr lang="en-US" sz="1800" b="0" dirty="0"/>
            <a:t>Be open to recognizing that </a:t>
          </a:r>
          <a:r>
            <a:rPr lang="en-US" sz="1800" b="0" i="0" dirty="0"/>
            <a:t>that people may have different understanding and lack of understanding of trauma based on what languages and/or cultures they represent. </a:t>
          </a:r>
          <a:endParaRPr lang="en-US" sz="1800" b="0" dirty="0"/>
        </a:p>
      </dgm:t>
    </dgm:pt>
    <dgm:pt modelId="{E7279DDB-E9D4-49A5-8627-7D2304C5C550}" type="parTrans" cxnId="{B8A57E52-6B3C-464E-AF21-CE09BC9977BB}">
      <dgm:prSet/>
      <dgm:spPr/>
      <dgm:t>
        <a:bodyPr/>
        <a:lstStyle/>
        <a:p>
          <a:endParaRPr lang="en-US"/>
        </a:p>
      </dgm:t>
    </dgm:pt>
    <dgm:pt modelId="{8F75D7A5-CB6E-4E99-89B8-327F31185BA3}" type="sibTrans" cxnId="{B8A57E52-6B3C-464E-AF21-CE09BC9977BB}">
      <dgm:prSet/>
      <dgm:spPr/>
      <dgm:t>
        <a:bodyPr/>
        <a:lstStyle/>
        <a:p>
          <a:endParaRPr lang="en-US"/>
        </a:p>
      </dgm:t>
    </dgm:pt>
    <dgm:pt modelId="{82751BFE-21C0-486F-86FF-7435D3459AC3}" type="pres">
      <dgm:prSet presAssocID="{6E458C29-DEA2-41A1-88E5-9064DEF678FE}" presName="linear" presStyleCnt="0">
        <dgm:presLayoutVars>
          <dgm:animLvl val="lvl"/>
          <dgm:resizeHandles val="exact"/>
        </dgm:presLayoutVars>
      </dgm:prSet>
      <dgm:spPr/>
    </dgm:pt>
    <dgm:pt modelId="{B4B85EEC-8788-48EB-9CD1-560CC72D877A}" type="pres">
      <dgm:prSet presAssocID="{307BF4B6-EB7C-4E09-A937-D9D08E3356E6}" presName="parentText" presStyleLbl="node1" presStyleIdx="0" presStyleCnt="5">
        <dgm:presLayoutVars>
          <dgm:chMax val="0"/>
          <dgm:bulletEnabled val="1"/>
        </dgm:presLayoutVars>
      </dgm:prSet>
      <dgm:spPr/>
    </dgm:pt>
    <dgm:pt modelId="{81F785BF-9AA7-4653-A178-D6E1B49A9CCD}" type="pres">
      <dgm:prSet presAssocID="{6683E956-188E-41D2-A749-637DF2A55BC7}" presName="spacer" presStyleCnt="0"/>
      <dgm:spPr/>
    </dgm:pt>
    <dgm:pt modelId="{B217D50A-A193-45F2-9CD6-3DBAC18898EC}" type="pres">
      <dgm:prSet presAssocID="{BEC5F79E-DA67-4A80-BC25-FAA767F71940}" presName="parentText" presStyleLbl="node1" presStyleIdx="1" presStyleCnt="5">
        <dgm:presLayoutVars>
          <dgm:chMax val="0"/>
          <dgm:bulletEnabled val="1"/>
        </dgm:presLayoutVars>
      </dgm:prSet>
      <dgm:spPr/>
    </dgm:pt>
    <dgm:pt modelId="{1E1656F5-1AE7-4936-BBF7-6952313476F7}" type="pres">
      <dgm:prSet presAssocID="{BEC5F79E-DA67-4A80-BC25-FAA767F71940}" presName="childText" presStyleLbl="revTx" presStyleIdx="0" presStyleCnt="1">
        <dgm:presLayoutVars>
          <dgm:bulletEnabled val="1"/>
        </dgm:presLayoutVars>
      </dgm:prSet>
      <dgm:spPr/>
    </dgm:pt>
    <dgm:pt modelId="{CC8978B8-886B-4DFB-99D5-AA08DE1528A2}" type="pres">
      <dgm:prSet presAssocID="{040DB39D-ABD8-4385-9901-B4B9AFBA0507}" presName="parentText" presStyleLbl="node1" presStyleIdx="2" presStyleCnt="5">
        <dgm:presLayoutVars>
          <dgm:chMax val="0"/>
          <dgm:bulletEnabled val="1"/>
        </dgm:presLayoutVars>
      </dgm:prSet>
      <dgm:spPr/>
    </dgm:pt>
    <dgm:pt modelId="{7F9BADDC-0C08-4449-A64C-D693E0852937}" type="pres">
      <dgm:prSet presAssocID="{A11E7FDF-1209-41F8-A2A1-CE58EBA63DC1}" presName="spacer" presStyleCnt="0"/>
      <dgm:spPr/>
    </dgm:pt>
    <dgm:pt modelId="{CB93B29A-42FF-4962-A3D3-B8B8E67EA784}" type="pres">
      <dgm:prSet presAssocID="{22877605-C328-4999-B915-44FB1B46F713}" presName="parentText" presStyleLbl="node1" presStyleIdx="3" presStyleCnt="5">
        <dgm:presLayoutVars>
          <dgm:chMax val="0"/>
          <dgm:bulletEnabled val="1"/>
        </dgm:presLayoutVars>
      </dgm:prSet>
      <dgm:spPr/>
    </dgm:pt>
    <dgm:pt modelId="{47033B2D-B64C-43B5-B297-C12385066C91}" type="pres">
      <dgm:prSet presAssocID="{871339E1-DF71-49F6-B82D-8B0639DDBC58}" presName="spacer" presStyleCnt="0"/>
      <dgm:spPr/>
    </dgm:pt>
    <dgm:pt modelId="{F78F6A02-5AD9-4870-934A-3AE9C987E3D0}" type="pres">
      <dgm:prSet presAssocID="{A81321BF-FC5D-4F7D-9330-5935B955FF90}" presName="parentText" presStyleLbl="node1" presStyleIdx="4" presStyleCnt="5">
        <dgm:presLayoutVars>
          <dgm:chMax val="0"/>
          <dgm:bulletEnabled val="1"/>
        </dgm:presLayoutVars>
      </dgm:prSet>
      <dgm:spPr/>
    </dgm:pt>
  </dgm:ptLst>
  <dgm:cxnLst>
    <dgm:cxn modelId="{FE5B5102-B806-4701-BE4A-C41E217675F1}" srcId="{6E458C29-DEA2-41A1-88E5-9064DEF678FE}" destId="{040DB39D-ABD8-4385-9901-B4B9AFBA0507}" srcOrd="2" destOrd="0" parTransId="{3566750D-E548-41DB-A043-5B8CF1274D90}" sibTransId="{A11E7FDF-1209-41F8-A2A1-CE58EBA63DC1}"/>
    <dgm:cxn modelId="{FAC00931-FA8B-4DD6-B75B-38279BAF2D8A}" type="presOf" srcId="{A81321BF-FC5D-4F7D-9330-5935B955FF90}" destId="{F78F6A02-5AD9-4870-934A-3AE9C987E3D0}" srcOrd="0" destOrd="0" presId="urn:microsoft.com/office/officeart/2005/8/layout/vList2"/>
    <dgm:cxn modelId="{0CC0B936-017A-4FDD-8523-5E4D35780FD5}" srcId="{6E458C29-DEA2-41A1-88E5-9064DEF678FE}" destId="{BEC5F79E-DA67-4A80-BC25-FAA767F71940}" srcOrd="1" destOrd="0" parTransId="{A86B9D62-4F09-4639-A815-C1BBC94AD782}" sibTransId="{60280081-5207-49B7-8DFE-73A6CDE3E9D6}"/>
    <dgm:cxn modelId="{B2803F3A-FC6C-4EDE-818F-47D1C0A16E61}" type="presOf" srcId="{6E458C29-DEA2-41A1-88E5-9064DEF678FE}" destId="{82751BFE-21C0-486F-86FF-7435D3459AC3}" srcOrd="0" destOrd="0" presId="urn:microsoft.com/office/officeart/2005/8/layout/vList2"/>
    <dgm:cxn modelId="{D4597E3F-9E88-4EA5-ACA9-8060D4D0F809}" type="presOf" srcId="{22877605-C328-4999-B915-44FB1B46F713}" destId="{CB93B29A-42FF-4962-A3D3-B8B8E67EA784}" srcOrd="0" destOrd="0" presId="urn:microsoft.com/office/officeart/2005/8/layout/vList2"/>
    <dgm:cxn modelId="{B1C21E44-0E32-46B7-BCE4-2C8311EBFBCA}" type="presOf" srcId="{040DB39D-ABD8-4385-9901-B4B9AFBA0507}" destId="{CC8978B8-886B-4DFB-99D5-AA08DE1528A2}" srcOrd="0" destOrd="0" presId="urn:microsoft.com/office/officeart/2005/8/layout/vList2"/>
    <dgm:cxn modelId="{B8A57E52-6B3C-464E-AF21-CE09BC9977BB}" srcId="{6E458C29-DEA2-41A1-88E5-9064DEF678FE}" destId="{A81321BF-FC5D-4F7D-9330-5935B955FF90}" srcOrd="4" destOrd="0" parTransId="{E7279DDB-E9D4-49A5-8627-7D2304C5C550}" sibTransId="{8F75D7A5-CB6E-4E99-89B8-327F31185BA3}"/>
    <dgm:cxn modelId="{735C0E7D-12E9-4D30-A1C6-52BCCCDBF98B}" type="presOf" srcId="{307BF4B6-EB7C-4E09-A937-D9D08E3356E6}" destId="{B4B85EEC-8788-48EB-9CD1-560CC72D877A}" srcOrd="0" destOrd="0" presId="urn:microsoft.com/office/officeart/2005/8/layout/vList2"/>
    <dgm:cxn modelId="{53721B7E-366B-4440-B94C-2D6290959039}" srcId="{6E458C29-DEA2-41A1-88E5-9064DEF678FE}" destId="{307BF4B6-EB7C-4E09-A937-D9D08E3356E6}" srcOrd="0" destOrd="0" parTransId="{AFEBB482-01C9-4F9A-BD60-2087D48377A6}" sibTransId="{6683E956-188E-41D2-A749-637DF2A55BC7}"/>
    <dgm:cxn modelId="{F6CABF85-A555-46C7-956B-7D690883B76E}" type="presOf" srcId="{FD071306-2A4A-40DF-8F1F-F35FD8793C83}" destId="{1E1656F5-1AE7-4936-BBF7-6952313476F7}" srcOrd="0" destOrd="1" presId="urn:microsoft.com/office/officeart/2005/8/layout/vList2"/>
    <dgm:cxn modelId="{BEBEA986-7623-4A3E-B182-316FB701AB33}" srcId="{6E458C29-DEA2-41A1-88E5-9064DEF678FE}" destId="{22877605-C328-4999-B915-44FB1B46F713}" srcOrd="3" destOrd="0" parTransId="{9C8D45D8-D7D2-4121-98EE-2570B2FA80C9}" sibTransId="{871339E1-DF71-49F6-B82D-8B0639DDBC58}"/>
    <dgm:cxn modelId="{58D4C692-9DFF-40FC-9BF4-AD0168C39571}" type="presOf" srcId="{BEC5F79E-DA67-4A80-BC25-FAA767F71940}" destId="{B217D50A-A193-45F2-9CD6-3DBAC18898EC}" srcOrd="0" destOrd="0" presId="urn:microsoft.com/office/officeart/2005/8/layout/vList2"/>
    <dgm:cxn modelId="{F2A572B8-7524-4180-978E-2EC458CEB421}" srcId="{BEC5F79E-DA67-4A80-BC25-FAA767F71940}" destId="{5B7AAAFB-4EE6-4650-AA9B-6CAE87A2F4AD}" srcOrd="0" destOrd="0" parTransId="{42C14535-AF75-458A-BB18-B4B88D7F001C}" sibTransId="{46E7E3F3-7445-4CEF-BCD7-9C1FCFC954C3}"/>
    <dgm:cxn modelId="{492513D5-69AB-41E2-9065-2FD1A3CA6307}" type="presOf" srcId="{5B7AAAFB-4EE6-4650-AA9B-6CAE87A2F4AD}" destId="{1E1656F5-1AE7-4936-BBF7-6952313476F7}" srcOrd="0" destOrd="0" presId="urn:microsoft.com/office/officeart/2005/8/layout/vList2"/>
    <dgm:cxn modelId="{342F46F1-13AB-4F67-AA53-6C1F9A9A2376}" srcId="{BEC5F79E-DA67-4A80-BC25-FAA767F71940}" destId="{FD071306-2A4A-40DF-8F1F-F35FD8793C83}" srcOrd="1" destOrd="0" parTransId="{24F8040C-93F8-49A6-BE93-44A0EC93EA9B}" sibTransId="{CDA69308-23AC-4DD3-A52B-305ECD41CBB1}"/>
    <dgm:cxn modelId="{DB33F2DD-37C2-49EC-B010-217A1B0212AC}" type="presParOf" srcId="{82751BFE-21C0-486F-86FF-7435D3459AC3}" destId="{B4B85EEC-8788-48EB-9CD1-560CC72D877A}" srcOrd="0" destOrd="0" presId="urn:microsoft.com/office/officeart/2005/8/layout/vList2"/>
    <dgm:cxn modelId="{9870D15F-8110-444C-9A2B-93E7D587BD46}" type="presParOf" srcId="{82751BFE-21C0-486F-86FF-7435D3459AC3}" destId="{81F785BF-9AA7-4653-A178-D6E1B49A9CCD}" srcOrd="1" destOrd="0" presId="urn:microsoft.com/office/officeart/2005/8/layout/vList2"/>
    <dgm:cxn modelId="{5322CE9F-64F4-41D4-80B4-4DA699470541}" type="presParOf" srcId="{82751BFE-21C0-486F-86FF-7435D3459AC3}" destId="{B217D50A-A193-45F2-9CD6-3DBAC18898EC}" srcOrd="2" destOrd="0" presId="urn:microsoft.com/office/officeart/2005/8/layout/vList2"/>
    <dgm:cxn modelId="{B3C47DAA-D602-4914-82D6-AF51D2E5E4A9}" type="presParOf" srcId="{82751BFE-21C0-486F-86FF-7435D3459AC3}" destId="{1E1656F5-1AE7-4936-BBF7-6952313476F7}" srcOrd="3" destOrd="0" presId="urn:microsoft.com/office/officeart/2005/8/layout/vList2"/>
    <dgm:cxn modelId="{8A55C99D-FA4C-4CF1-A288-C0014EC04E2D}" type="presParOf" srcId="{82751BFE-21C0-486F-86FF-7435D3459AC3}" destId="{CC8978B8-886B-4DFB-99D5-AA08DE1528A2}" srcOrd="4" destOrd="0" presId="urn:microsoft.com/office/officeart/2005/8/layout/vList2"/>
    <dgm:cxn modelId="{49E534EC-DF1A-4822-9978-7C84E4DAF56E}" type="presParOf" srcId="{82751BFE-21C0-486F-86FF-7435D3459AC3}" destId="{7F9BADDC-0C08-4449-A64C-D693E0852937}" srcOrd="5" destOrd="0" presId="urn:microsoft.com/office/officeart/2005/8/layout/vList2"/>
    <dgm:cxn modelId="{6F7CADC4-CBC4-4A83-AA80-B56C1221E82A}" type="presParOf" srcId="{82751BFE-21C0-486F-86FF-7435D3459AC3}" destId="{CB93B29A-42FF-4962-A3D3-B8B8E67EA784}" srcOrd="6" destOrd="0" presId="urn:microsoft.com/office/officeart/2005/8/layout/vList2"/>
    <dgm:cxn modelId="{EBB9C4C8-79FC-482D-BC74-3DCB9EC99360}" type="presParOf" srcId="{82751BFE-21C0-486F-86FF-7435D3459AC3}" destId="{47033B2D-B64C-43B5-B297-C12385066C91}" srcOrd="7" destOrd="0" presId="urn:microsoft.com/office/officeart/2005/8/layout/vList2"/>
    <dgm:cxn modelId="{8CA50FDA-8138-4959-8143-A44BD561D24F}" type="presParOf" srcId="{82751BFE-21C0-486F-86FF-7435D3459AC3}" destId="{F78F6A02-5AD9-4870-934A-3AE9C987E3D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B1C4B-241F-48E2-BFDB-4B3BB9BE7E77}">
      <dsp:nvSpPr>
        <dsp:cNvPr id="0" name=""/>
        <dsp:cNvSpPr/>
      </dsp:nvSpPr>
      <dsp:spPr>
        <a:xfrm>
          <a:off x="5608276" y="1432431"/>
          <a:ext cx="1919035" cy="1919035"/>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235C323-AE17-48CE-9394-43D9E3485E96}">
      <dsp:nvSpPr>
        <dsp:cNvPr id="0" name=""/>
        <dsp:cNvSpPr/>
      </dsp:nvSpPr>
      <dsp:spPr>
        <a:xfrm>
          <a:off x="5368396" y="0"/>
          <a:ext cx="2398794" cy="130673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US" sz="2400" kern="1200" dirty="0"/>
            <a:t>Safety</a:t>
          </a:r>
        </a:p>
      </dsp:txBody>
      <dsp:txXfrm>
        <a:off x="5368396" y="0"/>
        <a:ext cx="2398794" cy="1306736"/>
      </dsp:txXfrm>
    </dsp:sp>
    <dsp:sp modelId="{22F56111-75CE-436D-975F-C6C66429A76A}">
      <dsp:nvSpPr>
        <dsp:cNvPr id="0" name=""/>
        <dsp:cNvSpPr/>
      </dsp:nvSpPr>
      <dsp:spPr>
        <a:xfrm>
          <a:off x="6231163" y="1792095"/>
          <a:ext cx="1919035" cy="1919035"/>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A9BCC99-5EA2-43FA-871E-3BAF8DDA800B}">
      <dsp:nvSpPr>
        <dsp:cNvPr id="0" name=""/>
        <dsp:cNvSpPr/>
      </dsp:nvSpPr>
      <dsp:spPr>
        <a:xfrm>
          <a:off x="8292527" y="1244510"/>
          <a:ext cx="2273257" cy="143118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Trustworthiness and Transparency</a:t>
          </a:r>
        </a:p>
      </dsp:txBody>
      <dsp:txXfrm>
        <a:off x="8292527" y="1244510"/>
        <a:ext cx="2273257" cy="1431187"/>
      </dsp:txXfrm>
    </dsp:sp>
    <dsp:sp modelId="{298FE00A-E271-4100-A834-3FFE34C60058}">
      <dsp:nvSpPr>
        <dsp:cNvPr id="0" name=""/>
        <dsp:cNvSpPr/>
      </dsp:nvSpPr>
      <dsp:spPr>
        <a:xfrm>
          <a:off x="6231163" y="2511422"/>
          <a:ext cx="1919035" cy="1919035"/>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20F240A-CDE7-4E6D-89AC-8F3DF284BE8D}">
      <dsp:nvSpPr>
        <dsp:cNvPr id="0" name=""/>
        <dsp:cNvSpPr/>
      </dsp:nvSpPr>
      <dsp:spPr>
        <a:xfrm>
          <a:off x="8292527" y="3378846"/>
          <a:ext cx="2273257" cy="15991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Peer Support</a:t>
          </a:r>
        </a:p>
      </dsp:txBody>
      <dsp:txXfrm>
        <a:off x="8292527" y="3378846"/>
        <a:ext cx="2273257" cy="1599196"/>
      </dsp:txXfrm>
    </dsp:sp>
    <dsp:sp modelId="{60F38FF0-E518-456A-BF0A-98F07EC56531}">
      <dsp:nvSpPr>
        <dsp:cNvPr id="0" name=""/>
        <dsp:cNvSpPr/>
      </dsp:nvSpPr>
      <dsp:spPr>
        <a:xfrm>
          <a:off x="5608276" y="2871708"/>
          <a:ext cx="1919035" cy="1919035"/>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A13FD06-F709-4408-8659-77ABA9FAF9E2}">
      <dsp:nvSpPr>
        <dsp:cNvPr id="0" name=""/>
        <dsp:cNvSpPr/>
      </dsp:nvSpPr>
      <dsp:spPr>
        <a:xfrm>
          <a:off x="5250436" y="4666360"/>
          <a:ext cx="2693725" cy="130673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Collaboration  and Mutuality</a:t>
          </a:r>
        </a:p>
      </dsp:txBody>
      <dsp:txXfrm>
        <a:off x="5250436" y="4666360"/>
        <a:ext cx="2693725" cy="1306736"/>
      </dsp:txXfrm>
    </dsp:sp>
    <dsp:sp modelId="{861F4A98-B0BA-434A-A94B-71A0C457F6D4}">
      <dsp:nvSpPr>
        <dsp:cNvPr id="0" name=""/>
        <dsp:cNvSpPr/>
      </dsp:nvSpPr>
      <dsp:spPr>
        <a:xfrm>
          <a:off x="4985389" y="2511422"/>
          <a:ext cx="1919035" cy="1919035"/>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616D1A8-604C-45BE-94A2-816D175747DA}">
      <dsp:nvSpPr>
        <dsp:cNvPr id="0" name=""/>
        <dsp:cNvSpPr/>
      </dsp:nvSpPr>
      <dsp:spPr>
        <a:xfrm>
          <a:off x="2569803" y="3378846"/>
          <a:ext cx="2273257" cy="15991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Empowerment, Voice and Choice</a:t>
          </a:r>
        </a:p>
      </dsp:txBody>
      <dsp:txXfrm>
        <a:off x="2569803" y="3378846"/>
        <a:ext cx="2273257" cy="1599196"/>
      </dsp:txXfrm>
    </dsp:sp>
    <dsp:sp modelId="{0C5D3DCE-74D5-496A-A04D-6C98F96D78E1}">
      <dsp:nvSpPr>
        <dsp:cNvPr id="0" name=""/>
        <dsp:cNvSpPr/>
      </dsp:nvSpPr>
      <dsp:spPr>
        <a:xfrm>
          <a:off x="4985389" y="1792095"/>
          <a:ext cx="1919035" cy="1919035"/>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634A688-9A19-4BC9-9A42-129FD16F235A}">
      <dsp:nvSpPr>
        <dsp:cNvPr id="0" name=""/>
        <dsp:cNvSpPr/>
      </dsp:nvSpPr>
      <dsp:spPr>
        <a:xfrm>
          <a:off x="2569803" y="1244510"/>
          <a:ext cx="2273257" cy="15991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rPr>
            <a:t>Cultural, Historical and Gender</a:t>
          </a:r>
          <a:r>
            <a:rPr lang="en-US" sz="2400" kern="1200" dirty="0">
              <a:solidFill>
                <a:schemeClr val="tx1"/>
              </a:solidFill>
              <a:latin typeface="Arial" panose="020B0604020202020204"/>
              <a:cs typeface="Arial" panose="020B0604020202020204"/>
            </a:rPr>
            <a:t> Issues</a:t>
          </a:r>
          <a:endParaRPr lang="en-US" sz="2400" kern="1200" dirty="0">
            <a:solidFill>
              <a:schemeClr val="tx1"/>
            </a:solidFill>
            <a:latin typeface="Calibri Light"/>
            <a:cs typeface="Calibri Light"/>
          </a:endParaRPr>
        </a:p>
      </dsp:txBody>
      <dsp:txXfrm>
        <a:off x="2569803" y="1244510"/>
        <a:ext cx="2273257" cy="1599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89D6E-07F3-4249-9E0D-4D4F56751FFB}">
      <dsp:nvSpPr>
        <dsp:cNvPr id="0" name=""/>
        <dsp:cNvSpPr/>
      </dsp:nvSpPr>
      <dsp:spPr>
        <a:xfrm>
          <a:off x="-4401518" y="-675094"/>
          <a:ext cx="5243763" cy="5243763"/>
        </a:xfrm>
        <a:prstGeom prst="blockArc">
          <a:avLst>
            <a:gd name="adj1" fmla="val 18900000"/>
            <a:gd name="adj2" fmla="val 2700000"/>
            <a:gd name="adj3" fmla="val 412"/>
          </a:avLst>
        </a:pr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466470-B924-4414-AD43-462C0EE34ADA}">
      <dsp:nvSpPr>
        <dsp:cNvPr id="0" name=""/>
        <dsp:cNvSpPr/>
      </dsp:nvSpPr>
      <dsp:spPr>
        <a:xfrm>
          <a:off x="441210" y="299337"/>
          <a:ext cx="10267403" cy="598987"/>
        </a:xfrm>
        <a:prstGeom prst="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544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Physical </a:t>
          </a:r>
        </a:p>
      </dsp:txBody>
      <dsp:txXfrm>
        <a:off x="441210" y="299337"/>
        <a:ext cx="10267403" cy="598987"/>
      </dsp:txXfrm>
    </dsp:sp>
    <dsp:sp modelId="{514BDCD4-0545-4582-8C27-7D3B50F7F125}">
      <dsp:nvSpPr>
        <dsp:cNvPr id="0" name=""/>
        <dsp:cNvSpPr/>
      </dsp:nvSpPr>
      <dsp:spPr>
        <a:xfrm>
          <a:off x="66843" y="224464"/>
          <a:ext cx="748734" cy="748734"/>
        </a:xfrm>
        <a:prstGeom prst="ellipse">
          <a:avLst/>
        </a:prstGeom>
        <a:solidFill>
          <a:schemeClr val="lt1">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6A128A-A5D9-4F15-9106-7ACC802D254A}">
      <dsp:nvSpPr>
        <dsp:cNvPr id="0" name=""/>
        <dsp:cNvSpPr/>
      </dsp:nvSpPr>
      <dsp:spPr>
        <a:xfrm>
          <a:off x="784623" y="1197974"/>
          <a:ext cx="9923990" cy="598987"/>
        </a:xfrm>
        <a:prstGeom prst="rect">
          <a:avLst/>
        </a:prstGeom>
        <a:solidFill>
          <a:schemeClr val="accent6">
            <a:shade val="50000"/>
            <a:hueOff val="184212"/>
            <a:satOff val="-8053"/>
            <a:lumOff val="21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544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Psychological</a:t>
          </a:r>
        </a:p>
      </dsp:txBody>
      <dsp:txXfrm>
        <a:off x="784623" y="1197974"/>
        <a:ext cx="9923990" cy="598987"/>
      </dsp:txXfrm>
    </dsp:sp>
    <dsp:sp modelId="{AE685CF5-86E3-45B8-975B-ED7D91F19B14}">
      <dsp:nvSpPr>
        <dsp:cNvPr id="0" name=""/>
        <dsp:cNvSpPr/>
      </dsp:nvSpPr>
      <dsp:spPr>
        <a:xfrm>
          <a:off x="410256" y="1123101"/>
          <a:ext cx="748734" cy="748734"/>
        </a:xfrm>
        <a:prstGeom prst="ellipse">
          <a:avLst/>
        </a:prstGeom>
        <a:solidFill>
          <a:schemeClr val="lt1">
            <a:hueOff val="0"/>
            <a:satOff val="0"/>
            <a:lumOff val="0"/>
            <a:alphaOff val="0"/>
          </a:schemeClr>
        </a:solidFill>
        <a:ln w="12700" cap="flat" cmpd="sng" algn="ctr">
          <a:solidFill>
            <a:schemeClr val="accent6">
              <a:shade val="50000"/>
              <a:hueOff val="184212"/>
              <a:satOff val="-8053"/>
              <a:lumOff val="219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2DBC26-50A5-433E-AC19-CB2159658B91}">
      <dsp:nvSpPr>
        <dsp:cNvPr id="0" name=""/>
        <dsp:cNvSpPr/>
      </dsp:nvSpPr>
      <dsp:spPr>
        <a:xfrm>
          <a:off x="784623" y="2096611"/>
          <a:ext cx="9923990" cy="598987"/>
        </a:xfrm>
        <a:prstGeom prst="rect">
          <a:avLst/>
        </a:prstGeom>
        <a:solidFill>
          <a:schemeClr val="accent6">
            <a:shade val="50000"/>
            <a:hueOff val="368424"/>
            <a:satOff val="-16105"/>
            <a:lumOff val="43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544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Social</a:t>
          </a:r>
        </a:p>
      </dsp:txBody>
      <dsp:txXfrm>
        <a:off x="784623" y="2096611"/>
        <a:ext cx="9923990" cy="598987"/>
      </dsp:txXfrm>
    </dsp:sp>
    <dsp:sp modelId="{4DD61441-949E-4AC2-83C4-D5B1159A09DD}">
      <dsp:nvSpPr>
        <dsp:cNvPr id="0" name=""/>
        <dsp:cNvSpPr/>
      </dsp:nvSpPr>
      <dsp:spPr>
        <a:xfrm>
          <a:off x="410256" y="2021738"/>
          <a:ext cx="748734" cy="748734"/>
        </a:xfrm>
        <a:prstGeom prst="ellipse">
          <a:avLst/>
        </a:prstGeom>
        <a:solidFill>
          <a:schemeClr val="lt1">
            <a:hueOff val="0"/>
            <a:satOff val="0"/>
            <a:lumOff val="0"/>
            <a:alphaOff val="0"/>
          </a:schemeClr>
        </a:solidFill>
        <a:ln w="12700" cap="flat" cmpd="sng" algn="ctr">
          <a:solidFill>
            <a:schemeClr val="accent6">
              <a:shade val="50000"/>
              <a:hueOff val="368424"/>
              <a:satOff val="-16105"/>
              <a:lumOff val="43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6B51A3-0D54-4F84-B15A-0EEF94167A4D}">
      <dsp:nvSpPr>
        <dsp:cNvPr id="0" name=""/>
        <dsp:cNvSpPr/>
      </dsp:nvSpPr>
      <dsp:spPr>
        <a:xfrm>
          <a:off x="441210" y="2995248"/>
          <a:ext cx="10267403" cy="598987"/>
        </a:xfrm>
        <a:prstGeom prst="rect">
          <a:avLst/>
        </a:prstGeom>
        <a:solidFill>
          <a:schemeClr val="accent6">
            <a:shade val="50000"/>
            <a:hueOff val="184212"/>
            <a:satOff val="-8053"/>
            <a:lumOff val="21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544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Moral safety</a:t>
          </a:r>
        </a:p>
      </dsp:txBody>
      <dsp:txXfrm>
        <a:off x="441210" y="2995248"/>
        <a:ext cx="10267403" cy="598987"/>
      </dsp:txXfrm>
    </dsp:sp>
    <dsp:sp modelId="{7D0A38A5-3A73-40C5-9132-092B3B7DDD23}">
      <dsp:nvSpPr>
        <dsp:cNvPr id="0" name=""/>
        <dsp:cNvSpPr/>
      </dsp:nvSpPr>
      <dsp:spPr>
        <a:xfrm>
          <a:off x="66843" y="2920375"/>
          <a:ext cx="748734" cy="748734"/>
        </a:xfrm>
        <a:prstGeom prst="ellipse">
          <a:avLst/>
        </a:prstGeom>
        <a:solidFill>
          <a:schemeClr val="lt1">
            <a:hueOff val="0"/>
            <a:satOff val="0"/>
            <a:lumOff val="0"/>
            <a:alphaOff val="0"/>
          </a:schemeClr>
        </a:solidFill>
        <a:ln w="12700" cap="flat" cmpd="sng" algn="ctr">
          <a:solidFill>
            <a:schemeClr val="accent6">
              <a:shade val="50000"/>
              <a:hueOff val="184212"/>
              <a:satOff val="-8053"/>
              <a:lumOff val="21981"/>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5D16F-623E-4FA9-96DA-C92757280C67}">
      <dsp:nvSpPr>
        <dsp:cNvPr id="0" name=""/>
        <dsp:cNvSpPr/>
      </dsp:nvSpPr>
      <dsp:spPr>
        <a:xfrm>
          <a:off x="4278" y="183684"/>
          <a:ext cx="2572620" cy="1015132"/>
        </a:xfrm>
        <a:prstGeom prst="rect">
          <a:avLst/>
        </a:prstGeom>
        <a:solidFill>
          <a:schemeClr val="accent6">
            <a:alpha val="9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l" defTabSz="1244600" rtl="0">
            <a:lnSpc>
              <a:spcPct val="90000"/>
            </a:lnSpc>
            <a:spcBef>
              <a:spcPct val="0"/>
            </a:spcBef>
            <a:spcAft>
              <a:spcPct val="35000"/>
            </a:spcAft>
            <a:buNone/>
          </a:pPr>
          <a:r>
            <a:rPr lang="en-US" sz="2800" kern="1200" dirty="0">
              <a:latin typeface="Calibri"/>
              <a:cs typeface="Calibri"/>
            </a:rPr>
            <a:t>Realize</a:t>
          </a:r>
          <a:endParaRPr lang="en-US" sz="2800" kern="1200" dirty="0"/>
        </a:p>
      </dsp:txBody>
      <dsp:txXfrm>
        <a:off x="4278" y="183684"/>
        <a:ext cx="2572620" cy="1015132"/>
      </dsp:txXfrm>
    </dsp:sp>
    <dsp:sp modelId="{DD7215FF-BD4D-494A-85D5-1E9B90D88E8A}">
      <dsp:nvSpPr>
        <dsp:cNvPr id="0" name=""/>
        <dsp:cNvSpPr/>
      </dsp:nvSpPr>
      <dsp:spPr>
        <a:xfrm>
          <a:off x="4278" y="1198817"/>
          <a:ext cx="2572620" cy="1681312"/>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latin typeface="Calibri"/>
              <a:cs typeface="Calibri"/>
            </a:rPr>
            <a:t>How trauma affects people</a:t>
          </a:r>
        </a:p>
      </dsp:txBody>
      <dsp:txXfrm>
        <a:off x="4278" y="1198817"/>
        <a:ext cx="2572620" cy="1681312"/>
      </dsp:txXfrm>
    </dsp:sp>
    <dsp:sp modelId="{0564E0E1-837B-4379-A096-20EA030BD9D3}">
      <dsp:nvSpPr>
        <dsp:cNvPr id="0" name=""/>
        <dsp:cNvSpPr/>
      </dsp:nvSpPr>
      <dsp:spPr>
        <a:xfrm>
          <a:off x="2937065" y="183684"/>
          <a:ext cx="2572620" cy="1015132"/>
        </a:xfrm>
        <a:prstGeom prst="rect">
          <a:avLst/>
        </a:prstGeom>
        <a:solidFill>
          <a:schemeClr val="accent6">
            <a:alpha val="90000"/>
            <a:hueOff val="0"/>
            <a:satOff val="0"/>
            <a:lumOff val="0"/>
            <a:alphaOff val="-13333"/>
          </a:schemeClr>
        </a:solidFill>
        <a:ln w="12700" cap="flat" cmpd="sng" algn="ctr">
          <a:solidFill>
            <a:schemeClr val="accent6">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l" defTabSz="1244600">
            <a:lnSpc>
              <a:spcPct val="90000"/>
            </a:lnSpc>
            <a:spcBef>
              <a:spcPct val="0"/>
            </a:spcBef>
            <a:spcAft>
              <a:spcPct val="35000"/>
            </a:spcAft>
            <a:buNone/>
          </a:pPr>
          <a:r>
            <a:rPr lang="en-US" sz="2800" kern="1200">
              <a:latin typeface="Calibri"/>
              <a:cs typeface="Calibri"/>
            </a:rPr>
            <a:t>Recognize</a:t>
          </a:r>
          <a:endParaRPr lang="en-US" sz="2800" kern="1200"/>
        </a:p>
      </dsp:txBody>
      <dsp:txXfrm>
        <a:off x="2937065" y="183684"/>
        <a:ext cx="2572620" cy="1015132"/>
      </dsp:txXfrm>
    </dsp:sp>
    <dsp:sp modelId="{3212B1A3-713D-4EBB-885E-A56956A5D514}">
      <dsp:nvSpPr>
        <dsp:cNvPr id="0" name=""/>
        <dsp:cNvSpPr/>
      </dsp:nvSpPr>
      <dsp:spPr>
        <a:xfrm>
          <a:off x="2937065" y="1198817"/>
          <a:ext cx="2572620" cy="1681312"/>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latin typeface="Calibri"/>
              <a:cs typeface="Calibri"/>
            </a:rPr>
            <a:t>The signs of trauma responses</a:t>
          </a:r>
        </a:p>
      </dsp:txBody>
      <dsp:txXfrm>
        <a:off x="2937065" y="1198817"/>
        <a:ext cx="2572620" cy="1681312"/>
      </dsp:txXfrm>
    </dsp:sp>
    <dsp:sp modelId="{7093536D-D3EF-4F4D-8B97-49AB10538AA3}">
      <dsp:nvSpPr>
        <dsp:cNvPr id="0" name=""/>
        <dsp:cNvSpPr/>
      </dsp:nvSpPr>
      <dsp:spPr>
        <a:xfrm>
          <a:off x="5869852" y="183684"/>
          <a:ext cx="2572620" cy="1015132"/>
        </a:xfrm>
        <a:prstGeom prst="rect">
          <a:avLst/>
        </a:prstGeom>
        <a:solidFill>
          <a:schemeClr val="accent6">
            <a:alpha val="90000"/>
            <a:hueOff val="0"/>
            <a:satOff val="0"/>
            <a:lumOff val="0"/>
            <a:alphaOff val="-26667"/>
          </a:schemeClr>
        </a:solidFill>
        <a:ln w="12700" cap="flat" cmpd="sng" algn="ctr">
          <a:solidFill>
            <a:schemeClr val="accent6">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a:cs typeface="Calibri"/>
            </a:rPr>
            <a:t>Respond</a:t>
          </a:r>
          <a:endParaRPr lang="en-US" sz="2800" kern="1200" dirty="0"/>
        </a:p>
      </dsp:txBody>
      <dsp:txXfrm>
        <a:off x="5869852" y="183684"/>
        <a:ext cx="2572620" cy="1015132"/>
      </dsp:txXfrm>
    </dsp:sp>
    <dsp:sp modelId="{8F13484B-4EE9-4CF8-85C7-F9CABBA48AF3}">
      <dsp:nvSpPr>
        <dsp:cNvPr id="0" name=""/>
        <dsp:cNvSpPr/>
      </dsp:nvSpPr>
      <dsp:spPr>
        <a:xfrm>
          <a:off x="5869852" y="1198817"/>
          <a:ext cx="2572620" cy="1681312"/>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latin typeface="Calibri"/>
              <a:cs typeface="Calibri"/>
            </a:rPr>
            <a:t>By applying Trauma-Informed principles</a:t>
          </a:r>
        </a:p>
      </dsp:txBody>
      <dsp:txXfrm>
        <a:off x="5869852" y="1198817"/>
        <a:ext cx="2572620" cy="1681312"/>
      </dsp:txXfrm>
    </dsp:sp>
    <dsp:sp modelId="{71134C38-4992-47F8-B9D1-C65AB29D84AB}">
      <dsp:nvSpPr>
        <dsp:cNvPr id="0" name=""/>
        <dsp:cNvSpPr/>
      </dsp:nvSpPr>
      <dsp:spPr>
        <a:xfrm>
          <a:off x="8802640" y="183684"/>
          <a:ext cx="2572620" cy="1015132"/>
        </a:xfrm>
        <a:prstGeom prst="rect">
          <a:avLst/>
        </a:prstGeom>
        <a:solidFill>
          <a:schemeClr val="accent6">
            <a:alpha val="90000"/>
            <a:hueOff val="0"/>
            <a:satOff val="0"/>
            <a:lumOff val="0"/>
            <a:alphaOff val="-40000"/>
          </a:schemeClr>
        </a:solidFill>
        <a:ln w="12700" cap="flat" cmpd="sng" algn="ctr">
          <a:solidFill>
            <a:schemeClr val="accent6">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a:cs typeface="Calibri"/>
            </a:rPr>
            <a:t>Resist re-traumatization</a:t>
          </a:r>
          <a:endParaRPr lang="en-US" sz="2800" kern="1200" dirty="0"/>
        </a:p>
      </dsp:txBody>
      <dsp:txXfrm>
        <a:off x="8802640" y="183684"/>
        <a:ext cx="2572620" cy="1015132"/>
      </dsp:txXfrm>
    </dsp:sp>
    <dsp:sp modelId="{562A51A2-50AC-48B1-A5B1-485075C6E75F}">
      <dsp:nvSpPr>
        <dsp:cNvPr id="0" name=""/>
        <dsp:cNvSpPr/>
      </dsp:nvSpPr>
      <dsp:spPr>
        <a:xfrm>
          <a:off x="8802640" y="1198817"/>
          <a:ext cx="2572620" cy="1681312"/>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latin typeface="Calibri"/>
              <a:cs typeface="Calibri"/>
            </a:rPr>
            <a:t>By being mindful and trauma-informed</a:t>
          </a:r>
        </a:p>
      </dsp:txBody>
      <dsp:txXfrm>
        <a:off x="8802640" y="1198817"/>
        <a:ext cx="2572620" cy="16813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5E005-7890-4303-985C-DAE736E8FC45}">
      <dsp:nvSpPr>
        <dsp:cNvPr id="0" name=""/>
        <dsp:cNvSpPr/>
      </dsp:nvSpPr>
      <dsp:spPr>
        <a:xfrm>
          <a:off x="0" y="248394"/>
          <a:ext cx="10304928" cy="1042470"/>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Organizations and systems can </a:t>
          </a:r>
          <a:r>
            <a:rPr lang="en-US" sz="2700" b="1" kern="1200" dirty="0"/>
            <a:t>unintentionally</a:t>
          </a:r>
          <a:r>
            <a:rPr lang="en-US" sz="2700" kern="1200" dirty="0"/>
            <a:t> re-traumatize those receiving services and the individuals who work there</a:t>
          </a:r>
        </a:p>
      </dsp:txBody>
      <dsp:txXfrm>
        <a:off x="50889" y="299283"/>
        <a:ext cx="10203150" cy="940692"/>
      </dsp:txXfrm>
    </dsp:sp>
    <dsp:sp modelId="{8A4E665D-17C1-47DF-A8CF-9F1188100DFD}">
      <dsp:nvSpPr>
        <dsp:cNvPr id="0" name=""/>
        <dsp:cNvSpPr/>
      </dsp:nvSpPr>
      <dsp:spPr>
        <a:xfrm>
          <a:off x="0" y="1368624"/>
          <a:ext cx="10304928" cy="1042470"/>
        </a:xfrm>
        <a:prstGeom prst="roundRect">
          <a:avLst/>
        </a:prstGeom>
        <a:solidFill>
          <a:schemeClr val="accent6">
            <a:shade val="50000"/>
            <a:hueOff val="245616"/>
            <a:satOff val="-10737"/>
            <a:lumOff val="29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Interaction, procedure or something in the physical environment that </a:t>
          </a:r>
          <a:r>
            <a:rPr lang="en-US" sz="2700" b="1" kern="1200" dirty="0"/>
            <a:t>replicates someone's trauma </a:t>
          </a:r>
          <a:r>
            <a:rPr lang="en-US" sz="2700" kern="1200" dirty="0"/>
            <a:t>literally or symbolically</a:t>
          </a:r>
        </a:p>
      </dsp:txBody>
      <dsp:txXfrm>
        <a:off x="50889" y="1419513"/>
        <a:ext cx="10203150" cy="940692"/>
      </dsp:txXfrm>
    </dsp:sp>
    <dsp:sp modelId="{3776BC68-43D2-4474-9070-673795B2FA7A}">
      <dsp:nvSpPr>
        <dsp:cNvPr id="0" name=""/>
        <dsp:cNvSpPr/>
      </dsp:nvSpPr>
      <dsp:spPr>
        <a:xfrm>
          <a:off x="0" y="2488855"/>
          <a:ext cx="10304928" cy="1042470"/>
        </a:xfrm>
        <a:prstGeom prst="roundRect">
          <a:avLst/>
        </a:prstGeom>
        <a:solidFill>
          <a:schemeClr val="accent6">
            <a:shade val="50000"/>
            <a:hueOff val="245616"/>
            <a:satOff val="-10737"/>
            <a:lumOff val="29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Triggers emotions or thoughts associated with original experience</a:t>
          </a:r>
        </a:p>
      </dsp:txBody>
      <dsp:txXfrm>
        <a:off x="50889" y="2539744"/>
        <a:ext cx="10203150" cy="9406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110A5-ED60-405E-A8ED-6E9EF1E06334}">
      <dsp:nvSpPr>
        <dsp:cNvPr id="0" name=""/>
        <dsp:cNvSpPr/>
      </dsp:nvSpPr>
      <dsp:spPr>
        <a:xfrm>
          <a:off x="9000" y="34213"/>
          <a:ext cx="5167798" cy="81000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t>Relationships</a:t>
          </a:r>
        </a:p>
      </dsp:txBody>
      <dsp:txXfrm>
        <a:off x="414000" y="34213"/>
        <a:ext cx="4357798" cy="810000"/>
      </dsp:txXfrm>
    </dsp:sp>
    <dsp:sp modelId="{2F961562-FABF-4E1C-A09D-6DDDD49C5C11}">
      <dsp:nvSpPr>
        <dsp:cNvPr id="0" name=""/>
        <dsp:cNvSpPr/>
      </dsp:nvSpPr>
      <dsp:spPr>
        <a:xfrm>
          <a:off x="9000" y="945463"/>
          <a:ext cx="4134239" cy="349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Use of punitive treatment, coercive practices, and oppressive language</a:t>
          </a:r>
        </a:p>
        <a:p>
          <a:pPr marL="228600" lvl="1" indent="-228600" algn="l" defTabSz="1066800">
            <a:lnSpc>
              <a:spcPct val="90000"/>
            </a:lnSpc>
            <a:spcBef>
              <a:spcPct val="0"/>
            </a:spcBef>
            <a:spcAft>
              <a:spcPct val="15000"/>
            </a:spcAft>
            <a:buChar char="•"/>
          </a:pPr>
          <a:r>
            <a:rPr lang="en-US" sz="2400" kern="1200" dirty="0"/>
            <a:t>Racial profiling</a:t>
          </a:r>
        </a:p>
        <a:p>
          <a:pPr marL="228600" lvl="1" indent="-228600" algn="l" defTabSz="1066800">
            <a:lnSpc>
              <a:spcPct val="90000"/>
            </a:lnSpc>
            <a:spcBef>
              <a:spcPct val="0"/>
            </a:spcBef>
            <a:spcAft>
              <a:spcPct val="15000"/>
            </a:spcAft>
            <a:buChar char="•"/>
          </a:pPr>
          <a:r>
            <a:rPr lang="en-US" sz="2400" kern="1200" dirty="0"/>
            <a:t>Being non-collaborative</a:t>
          </a:r>
        </a:p>
        <a:p>
          <a:pPr marL="228600" lvl="1" indent="-228600" algn="l" defTabSz="1066800">
            <a:lnSpc>
              <a:spcPct val="90000"/>
            </a:lnSpc>
            <a:spcBef>
              <a:spcPct val="0"/>
            </a:spcBef>
            <a:spcAft>
              <a:spcPct val="15000"/>
            </a:spcAft>
            <a:buChar char="•"/>
          </a:pPr>
          <a:r>
            <a:rPr lang="en-US" sz="2400" kern="1200" dirty="0"/>
            <a:t>Victim blaming</a:t>
          </a:r>
        </a:p>
        <a:p>
          <a:pPr marL="228600" lvl="1" indent="-228600" algn="l" defTabSz="1066800">
            <a:lnSpc>
              <a:spcPct val="90000"/>
            </a:lnSpc>
            <a:spcBef>
              <a:spcPct val="0"/>
            </a:spcBef>
            <a:spcAft>
              <a:spcPct val="15000"/>
            </a:spcAft>
            <a:buChar char="•"/>
          </a:pPr>
          <a:r>
            <a:rPr lang="en-US" sz="2400" kern="1200" dirty="0"/>
            <a:t>Microaggressions</a:t>
          </a:r>
        </a:p>
        <a:p>
          <a:pPr marL="228600" lvl="1" indent="-228600" algn="l" defTabSz="1066800">
            <a:lnSpc>
              <a:spcPct val="90000"/>
            </a:lnSpc>
            <a:spcBef>
              <a:spcPct val="0"/>
            </a:spcBef>
            <a:spcAft>
              <a:spcPct val="15000"/>
            </a:spcAft>
            <a:buChar char="•"/>
          </a:pPr>
          <a:r>
            <a:rPr lang="en-US" sz="2400" kern="1200" dirty="0"/>
            <a:t>Non-acknowledgement of power dynamics</a:t>
          </a:r>
        </a:p>
      </dsp:txBody>
      <dsp:txXfrm>
        <a:off x="9000" y="945463"/>
        <a:ext cx="4134239" cy="3493125"/>
      </dsp:txXfrm>
    </dsp:sp>
    <dsp:sp modelId="{F61E5196-3404-42B6-8EF8-87957ABA80A2}">
      <dsp:nvSpPr>
        <dsp:cNvPr id="0" name=""/>
        <dsp:cNvSpPr/>
      </dsp:nvSpPr>
      <dsp:spPr>
        <a:xfrm>
          <a:off x="4960798" y="34213"/>
          <a:ext cx="5167798" cy="810000"/>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a:t>Systematic</a:t>
          </a:r>
        </a:p>
      </dsp:txBody>
      <dsp:txXfrm>
        <a:off x="5365798" y="34213"/>
        <a:ext cx="4357798" cy="810000"/>
      </dsp:txXfrm>
    </dsp:sp>
    <dsp:sp modelId="{D7AD3777-2C73-46F2-A52C-CB4251F52589}">
      <dsp:nvSpPr>
        <dsp:cNvPr id="0" name=""/>
        <dsp:cNvSpPr/>
      </dsp:nvSpPr>
      <dsp:spPr>
        <a:xfrm>
          <a:off x="4960798" y="945463"/>
          <a:ext cx="4134239" cy="349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No access to services</a:t>
          </a:r>
        </a:p>
        <a:p>
          <a:pPr marL="228600" lvl="1" indent="-228600" algn="l" defTabSz="1066800">
            <a:lnSpc>
              <a:spcPct val="90000"/>
            </a:lnSpc>
            <a:spcBef>
              <a:spcPct val="0"/>
            </a:spcBef>
            <a:spcAft>
              <a:spcPct val="15000"/>
            </a:spcAft>
            <a:buChar char="•"/>
          </a:pPr>
          <a:r>
            <a:rPr lang="en-US" sz="2400" kern="1200" dirty="0"/>
            <a:t>Being treated as a number</a:t>
          </a:r>
        </a:p>
        <a:p>
          <a:pPr marL="228600" lvl="1" indent="-228600" algn="l" defTabSz="1066800">
            <a:lnSpc>
              <a:spcPct val="90000"/>
            </a:lnSpc>
            <a:spcBef>
              <a:spcPct val="0"/>
            </a:spcBef>
            <a:spcAft>
              <a:spcPct val="15000"/>
            </a:spcAft>
            <a:buChar char="•"/>
          </a:pPr>
          <a:r>
            <a:rPr lang="en-US" sz="2400" kern="1200" dirty="0"/>
            <a:t>No choice in service or treatment</a:t>
          </a:r>
        </a:p>
        <a:p>
          <a:pPr marL="228600" lvl="1" indent="-228600" algn="l" defTabSz="1066800">
            <a:lnSpc>
              <a:spcPct val="90000"/>
            </a:lnSpc>
            <a:spcBef>
              <a:spcPct val="0"/>
            </a:spcBef>
            <a:spcAft>
              <a:spcPct val="15000"/>
            </a:spcAft>
            <a:buChar char="•"/>
          </a:pPr>
          <a:r>
            <a:rPr lang="en-US" sz="2400" kern="1200" dirty="0"/>
            <a:t>Practices without accessibility considerations</a:t>
          </a:r>
        </a:p>
        <a:p>
          <a:pPr marL="228600" lvl="1" indent="-228600" algn="l" defTabSz="1066800">
            <a:lnSpc>
              <a:spcPct val="90000"/>
            </a:lnSpc>
            <a:spcBef>
              <a:spcPct val="0"/>
            </a:spcBef>
            <a:spcAft>
              <a:spcPct val="15000"/>
            </a:spcAft>
            <a:buChar char="•"/>
          </a:pPr>
          <a:r>
            <a:rPr lang="en-US" sz="2400" kern="1200" dirty="0"/>
            <a:t>Isolation or exclusion practices</a:t>
          </a:r>
        </a:p>
        <a:p>
          <a:pPr marL="228600" lvl="1" indent="-228600" algn="l" defTabSz="1066800">
            <a:lnSpc>
              <a:spcPct val="90000"/>
            </a:lnSpc>
            <a:spcBef>
              <a:spcPct val="0"/>
            </a:spcBef>
            <a:spcAft>
              <a:spcPct val="15000"/>
            </a:spcAft>
            <a:buChar char="•"/>
          </a:pPr>
          <a:r>
            <a:rPr lang="en-US" sz="2400" kern="1200" dirty="0"/>
            <a:t>Marginalizing practices</a:t>
          </a:r>
        </a:p>
        <a:p>
          <a:pPr marL="228600" lvl="1" indent="-228600" algn="l" defTabSz="1066800">
            <a:lnSpc>
              <a:spcPct val="90000"/>
            </a:lnSpc>
            <a:spcBef>
              <a:spcPct val="0"/>
            </a:spcBef>
            <a:spcAft>
              <a:spcPct val="15000"/>
            </a:spcAft>
            <a:buChar char="•"/>
          </a:pPr>
          <a:r>
            <a:rPr lang="en-US" sz="2400" kern="1200" dirty="0"/>
            <a:t>“isms” and phobias</a:t>
          </a:r>
        </a:p>
      </dsp:txBody>
      <dsp:txXfrm>
        <a:off x="4960798" y="945463"/>
        <a:ext cx="4134239" cy="34931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85EEC-8788-48EB-9CD1-560CC72D877A}">
      <dsp:nvSpPr>
        <dsp:cNvPr id="0" name=""/>
        <dsp:cNvSpPr/>
      </dsp:nvSpPr>
      <dsp:spPr>
        <a:xfrm>
          <a:off x="0" y="8091"/>
          <a:ext cx="10972800" cy="69263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a:t>Reduce possibilities of triggering and traumatization – use the guiding values and principles</a:t>
          </a:r>
        </a:p>
      </dsp:txBody>
      <dsp:txXfrm>
        <a:off x="33812" y="41903"/>
        <a:ext cx="10905176" cy="625015"/>
      </dsp:txXfrm>
    </dsp:sp>
    <dsp:sp modelId="{B217D50A-A193-45F2-9CD6-3DBAC18898EC}">
      <dsp:nvSpPr>
        <dsp:cNvPr id="0" name=""/>
        <dsp:cNvSpPr/>
      </dsp:nvSpPr>
      <dsp:spPr>
        <a:xfrm>
          <a:off x="0" y="792891"/>
          <a:ext cx="10972800" cy="69263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t>Use of professional self to establish and maintain safety in the interaction</a:t>
          </a:r>
        </a:p>
      </dsp:txBody>
      <dsp:txXfrm>
        <a:off x="33812" y="826703"/>
        <a:ext cx="10905176" cy="625015"/>
      </dsp:txXfrm>
    </dsp:sp>
    <dsp:sp modelId="{1E1656F5-1AE7-4936-BBF7-6952313476F7}">
      <dsp:nvSpPr>
        <dsp:cNvPr id="0" name=""/>
        <dsp:cNvSpPr/>
      </dsp:nvSpPr>
      <dsp:spPr>
        <a:xfrm>
          <a:off x="0" y="1485531"/>
          <a:ext cx="10972800"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0" kern="1200" dirty="0"/>
            <a:t>Communicate clearly</a:t>
          </a:r>
        </a:p>
        <a:p>
          <a:pPr marL="171450" lvl="1" indent="-171450" algn="l" defTabSz="800100">
            <a:lnSpc>
              <a:spcPct val="90000"/>
            </a:lnSpc>
            <a:spcBef>
              <a:spcPct val="0"/>
            </a:spcBef>
            <a:spcAft>
              <a:spcPct val="20000"/>
            </a:spcAft>
            <a:buChar char="•"/>
          </a:pPr>
          <a:r>
            <a:rPr lang="en-US" sz="1800" b="0" kern="1200" dirty="0"/>
            <a:t>Be honest and empathic</a:t>
          </a:r>
        </a:p>
      </dsp:txBody>
      <dsp:txXfrm>
        <a:off x="0" y="1485531"/>
        <a:ext cx="10972800" cy="579600"/>
      </dsp:txXfrm>
    </dsp:sp>
    <dsp:sp modelId="{CC8978B8-886B-4DFB-99D5-AA08DE1528A2}">
      <dsp:nvSpPr>
        <dsp:cNvPr id="0" name=""/>
        <dsp:cNvSpPr/>
      </dsp:nvSpPr>
      <dsp:spPr>
        <a:xfrm>
          <a:off x="0" y="2065131"/>
          <a:ext cx="10972800" cy="69263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a:t>Understand trauma responses – Fight Flight Freeze</a:t>
          </a:r>
        </a:p>
      </dsp:txBody>
      <dsp:txXfrm>
        <a:off x="33812" y="2098943"/>
        <a:ext cx="10905176" cy="625015"/>
      </dsp:txXfrm>
    </dsp:sp>
    <dsp:sp modelId="{CB93B29A-42FF-4962-A3D3-B8B8E67EA784}">
      <dsp:nvSpPr>
        <dsp:cNvPr id="0" name=""/>
        <dsp:cNvSpPr/>
      </dsp:nvSpPr>
      <dsp:spPr>
        <a:xfrm>
          <a:off x="0" y="2849931"/>
          <a:ext cx="10972800" cy="69263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t>Triggers and trauma reminders come in all forms – senses, feelings, thoughts, people, places and occurrences</a:t>
          </a:r>
        </a:p>
      </dsp:txBody>
      <dsp:txXfrm>
        <a:off x="33812" y="2883743"/>
        <a:ext cx="10905176" cy="625015"/>
      </dsp:txXfrm>
    </dsp:sp>
    <dsp:sp modelId="{F78F6A02-5AD9-4870-934A-3AE9C987E3D0}">
      <dsp:nvSpPr>
        <dsp:cNvPr id="0" name=""/>
        <dsp:cNvSpPr/>
      </dsp:nvSpPr>
      <dsp:spPr>
        <a:xfrm>
          <a:off x="0" y="3634731"/>
          <a:ext cx="10972800" cy="69263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t>Be open to recognizing that </a:t>
          </a:r>
          <a:r>
            <a:rPr lang="en-US" sz="1800" b="0" i="0" kern="1200" dirty="0"/>
            <a:t>that people may have different understanding and lack of understanding of trauma based on what languages and/or cultures they represent. </a:t>
          </a:r>
          <a:endParaRPr lang="en-US" sz="1800" b="0" kern="1200" dirty="0"/>
        </a:p>
      </dsp:txBody>
      <dsp:txXfrm>
        <a:off x="33812" y="3668543"/>
        <a:ext cx="10905176" cy="62501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CB0C71-D64B-41BD-BBCB-D751DF0CA231}"/>
              </a:ext>
            </a:extLst>
          </p:cNvPr>
          <p:cNvSpPr>
            <a:spLocks noGrp="1"/>
          </p:cNvSpPr>
          <p:nvPr>
            <p:ph type="dt" sz="quarter" idx="1"/>
          </p:nvPr>
        </p:nvSpPr>
        <p:spPr>
          <a:xfrm>
            <a:off x="3884613" y="3"/>
            <a:ext cx="2971800" cy="458788"/>
          </a:xfrm>
          <a:prstGeom prst="rect">
            <a:avLst/>
          </a:prstGeom>
        </p:spPr>
        <p:txBody>
          <a:bodyPr vert="horz" lIns="91440" tIns="45720" rIns="91440" bIns="45720" rtlCol="0"/>
          <a:lstStyle>
            <a:lvl1pPr algn="r">
              <a:defRPr sz="1200"/>
            </a:lvl1pPr>
          </a:lstStyle>
          <a:p>
            <a:fld id="{B1486E21-2B67-4652-A842-E3C11B932B87}" type="datetimeFigureOut">
              <a:rPr lang="en-US" smtClean="0"/>
              <a:t>8/29/2022</a:t>
            </a:fld>
            <a:endParaRPr lang="en-US"/>
          </a:p>
        </p:txBody>
      </p:sp>
      <p:sp>
        <p:nvSpPr>
          <p:cNvPr id="5" name="Slide Number Placeholder 4">
            <a:extLst>
              <a:ext uri="{FF2B5EF4-FFF2-40B4-BE49-F238E27FC236}">
                <a16:creationId xmlns:a16="http://schemas.microsoft.com/office/drawing/2014/main" id="{A7EBA64D-2FED-4035-9829-F60C6B6CC1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11C6D2-9B3E-4DDD-ABBC-17A92D77648E}" type="slidenum">
              <a:rPr lang="en-US" smtClean="0"/>
              <a:t>‹#›</a:t>
            </a:fld>
            <a:endParaRPr lang="en-US"/>
          </a:p>
        </p:txBody>
      </p:sp>
      <p:sp>
        <p:nvSpPr>
          <p:cNvPr id="8" name="Footer Placeholder 7">
            <a:extLst>
              <a:ext uri="{FF2B5EF4-FFF2-40B4-BE49-F238E27FC236}">
                <a16:creationId xmlns:a16="http://schemas.microsoft.com/office/drawing/2014/main" id="{556DBF51-4ABB-4DFB-B22C-A1EA289E69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pic>
        <p:nvPicPr>
          <p:cNvPr id="10" name="Picture 9">
            <a:extLst>
              <a:ext uri="{FF2B5EF4-FFF2-40B4-BE49-F238E27FC236}">
                <a16:creationId xmlns:a16="http://schemas.microsoft.com/office/drawing/2014/main" id="{EABE48CB-E348-49C3-9887-979B4A7E7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
            <a:ext cx="3884613" cy="1026689"/>
          </a:xfrm>
          <a:prstGeom prst="rect">
            <a:avLst/>
          </a:prstGeom>
        </p:spPr>
      </p:pic>
    </p:spTree>
    <p:extLst>
      <p:ext uri="{BB962C8B-B14F-4D97-AF65-F5344CB8AC3E}">
        <p14:creationId xmlns:p14="http://schemas.microsoft.com/office/powerpoint/2010/main" val="853053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49AB168A-D0A4-49D0-B240-B4EE8635485D}" type="datetimeFigureOut">
              <a:rPr lang="en-US" smtClean="0"/>
              <a:t>8/29/2022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Slide Number Placeholder 7">
            <a:extLst>
              <a:ext uri="{FF2B5EF4-FFF2-40B4-BE49-F238E27FC236}">
                <a16:creationId xmlns:a16="http://schemas.microsoft.com/office/drawing/2014/main" id="{7809C4A4-A405-4771-8245-7525E65E8A1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098B9-E14D-4218-8D9A-7EB382175B19}" type="slidenum">
              <a:rPr lang="en-US" smtClean="0"/>
              <a:t>‹#›</a:t>
            </a:fld>
            <a:endParaRPr lang="en-US"/>
          </a:p>
        </p:txBody>
      </p:sp>
      <p:pic>
        <p:nvPicPr>
          <p:cNvPr id="10" name="Picture 9">
            <a:extLst>
              <a:ext uri="{FF2B5EF4-FFF2-40B4-BE49-F238E27FC236}">
                <a16:creationId xmlns:a16="http://schemas.microsoft.com/office/drawing/2014/main" id="{C038A7BE-4A71-4853-90FA-1B193BC04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03" y="37721"/>
            <a:ext cx="5378220" cy="799563"/>
          </a:xfrm>
          <a:prstGeom prst="rect">
            <a:avLst/>
          </a:prstGeom>
        </p:spPr>
      </p:pic>
    </p:spTree>
    <p:extLst>
      <p:ext uri="{BB962C8B-B14F-4D97-AF65-F5344CB8AC3E}">
        <p14:creationId xmlns:p14="http://schemas.microsoft.com/office/powerpoint/2010/main" val="3599546104"/>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b="0" kern="1200">
        <a:solidFill>
          <a:schemeClr val="tx1"/>
        </a:solidFill>
        <a:latin typeface="+mn-lt"/>
        <a:ea typeface="+mn-ea"/>
        <a:cs typeface="+mn-cs"/>
      </a:defRPr>
    </a:lvl1pPr>
    <a:lvl2pPr marL="4572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cialwork.buffalo.edu/social-research/institutes-centers/institute-on-trauma-and-trauma-informed-care/Trauma-Informed-Organizational-Change-Manual0.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Presenters: The 6 core values of TI approach are overviewed in this section. Specific group sections, like TI Teaching  University, TI Teaching K-12, and TI Campus will approach the 6 core values for those environments. </a:t>
            </a:r>
          </a:p>
        </p:txBody>
      </p:sp>
      <p:sp>
        <p:nvSpPr>
          <p:cNvPr id="4" name="Slide Number Placeholder 3"/>
          <p:cNvSpPr>
            <a:spLocks noGrp="1"/>
          </p:cNvSpPr>
          <p:nvPr>
            <p:ph type="sldNum" sz="quarter" idx="5"/>
          </p:nvPr>
        </p:nvSpPr>
        <p:spPr/>
        <p:txBody>
          <a:bodyPr/>
          <a:lstStyle/>
          <a:p>
            <a:fld id="{687098B9-E14D-4218-8D9A-7EB382175B19}" type="slidenum">
              <a:rPr lang="en-US" smtClean="0"/>
              <a:t>1</a:t>
            </a:fld>
            <a:endParaRPr lang="en-US"/>
          </a:p>
        </p:txBody>
      </p:sp>
    </p:spTree>
    <p:extLst>
      <p:ext uri="{BB962C8B-B14F-4D97-AF65-F5344CB8AC3E}">
        <p14:creationId xmlns:p14="http://schemas.microsoft.com/office/powerpoint/2010/main" val="1304793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TI Approach: Universal Precautions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Level: Beginner/Intermediate/Clinical</a:t>
            </a:r>
            <a:endParaRPr lang="en-US" dirty="0"/>
          </a:p>
          <a:p>
            <a:endParaRPr lang="en-US" dirty="0"/>
          </a:p>
          <a:p>
            <a:r>
              <a:rPr lang="en-US" b="1" dirty="0"/>
              <a:t>Discussion</a:t>
            </a:r>
            <a:endParaRPr lang="en-US" dirty="0"/>
          </a:p>
          <a:p>
            <a:pPr marL="171450" indent="-171450">
              <a:buFont typeface="Arial" panose="020B0604020202020204" pitchFamily="34" charset="0"/>
              <a:buChar char="•"/>
            </a:pPr>
            <a:r>
              <a:rPr lang="en-US" dirty="0"/>
              <a:t>Committing to this trauma informed practice means that we treat all interactions with students, their families and colleagues with consideration that they may have had traumatic experiences that put them at risk for stress responses, being triggered, or retraumatized.   </a:t>
            </a:r>
          </a:p>
          <a:p>
            <a:r>
              <a:rPr lang="en-US" dirty="0"/>
              <a:t>Ways to “glove up”   </a:t>
            </a:r>
          </a:p>
          <a:p>
            <a:pPr marL="171450" indent="-171450">
              <a:buFont typeface="Arial" panose="020B0604020202020204" pitchFamily="34" charset="0"/>
              <a:buChar char="•"/>
            </a:pPr>
            <a:r>
              <a:rPr lang="en-US" dirty="0"/>
              <a:t>Take care to reduce the possibilities of triggering and traumatization</a:t>
            </a:r>
          </a:p>
          <a:p>
            <a:pPr marL="171450" indent="-171450">
              <a:buFont typeface="Arial" panose="020B0604020202020204" pitchFamily="34" charset="0"/>
              <a:buChar char="•"/>
            </a:pPr>
            <a:r>
              <a:rPr lang="en-US" dirty="0"/>
              <a:t>Establish and maintain professional relationships that are safe – boundaries, clear communication, honesty and empathy </a:t>
            </a:r>
          </a:p>
          <a:p>
            <a:pPr marL="171450" indent="-171450">
              <a:buFont typeface="Arial" panose="020B0604020202020204" pitchFamily="34" charset="0"/>
              <a:buChar char="•"/>
            </a:pPr>
            <a:r>
              <a:rPr lang="en-US" dirty="0"/>
              <a:t>Understand and recognize potential trauma responses – triggers and trauma reminders come in all forms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Recognize that </a:t>
            </a:r>
            <a:r>
              <a:rPr lang="en-US" sz="1200" b="0" i="0" dirty="0"/>
              <a:t>that people may have different understanding and lack of understanding of trauma based on what languages and/or cultures they represent.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t>This relates back to the </a:t>
            </a:r>
            <a:r>
              <a:rPr lang="en-US" sz="1200" dirty="0">
                <a:solidFill>
                  <a:schemeClr val="tx1"/>
                </a:solidFill>
              </a:rPr>
              <a:t>Cultural, Historical and Gender</a:t>
            </a:r>
            <a:r>
              <a:rPr lang="en-US" sz="1200" dirty="0">
                <a:solidFill>
                  <a:schemeClr val="tx1"/>
                </a:solidFill>
                <a:latin typeface="Arial" panose="020B0604020202020204"/>
                <a:cs typeface="Arial" panose="020B0604020202020204"/>
              </a:rPr>
              <a:t> Issues</a:t>
            </a:r>
            <a:r>
              <a:rPr lang="en-US" sz="1200" b="0" i="0" dirty="0">
                <a:solidFill>
                  <a:schemeClr val="tx1"/>
                </a:solidFill>
                <a:latin typeface="Calibri Light"/>
                <a:cs typeface="Calibri Light"/>
              </a:rPr>
              <a:t> portion </a:t>
            </a:r>
            <a:r>
              <a:rPr lang="en-US" sz="1200" b="0" i="0" dirty="0"/>
              <a:t>of the guiding 6 Key Principles!</a:t>
            </a:r>
            <a:endParaRPr lang="en-US" sz="1200" b="0" dirty="0"/>
          </a:p>
          <a:p>
            <a:pPr marL="171450" indent="-171450">
              <a:buFont typeface="Arial" panose="020B0604020202020204" pitchFamily="34" charset="0"/>
              <a:buChar char="•"/>
            </a:pPr>
            <a:endParaRPr lang="en-US" dirty="0"/>
          </a:p>
          <a:p>
            <a:endParaRPr lang="en-US" dirty="0"/>
          </a:p>
          <a:p>
            <a:r>
              <a:rPr lang="en-US" b="1" dirty="0"/>
              <a:t>Sources</a:t>
            </a:r>
          </a:p>
          <a:p>
            <a:r>
              <a:rPr lang="en-US" dirty="0"/>
              <a:t>Sourced from: Williams-</a:t>
            </a:r>
            <a:r>
              <a:rPr lang="en-US" dirty="0" err="1"/>
              <a:t>Hecksel</a:t>
            </a:r>
            <a:r>
              <a:rPr lang="en-US" dirty="0"/>
              <a:t>, C., Miller, D., &amp; Fritz, T. (n.d.). Building Trauma-Informed Learning Environments.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C3F4B740-3621-4B02-BEB4-8080733F8557}" type="slidenum">
              <a:rPr lang="en-US" smtClean="0"/>
              <a:t>10</a:t>
            </a:fld>
            <a:endParaRPr lang="en-US"/>
          </a:p>
        </p:txBody>
      </p:sp>
    </p:spTree>
    <p:extLst>
      <p:ext uri="{BB962C8B-B14F-4D97-AF65-F5344CB8AC3E}">
        <p14:creationId xmlns:p14="http://schemas.microsoft.com/office/powerpoint/2010/main" val="1512242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TI Approach: Strategic Plan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Level: Beginner/Intermediate/Clinical</a:t>
            </a:r>
            <a:endParaRPr lang="en-US" dirty="0"/>
          </a:p>
          <a:p>
            <a:endParaRPr lang="en-US" b="1" dirty="0"/>
          </a:p>
          <a:p>
            <a:r>
              <a:rPr lang="en-US" b="1" dirty="0"/>
              <a:t>Discussion: </a:t>
            </a:r>
          </a:p>
          <a:p>
            <a:r>
              <a:rPr lang="en-US" dirty="0"/>
              <a:t>How does this fit into MSU’s strategic plan? “</a:t>
            </a:r>
            <a:r>
              <a:rPr lang="en-US" b="0" i="0" dirty="0">
                <a:solidFill>
                  <a:srgbClr val="000000"/>
                </a:solidFill>
                <a:effectLst/>
                <a:latin typeface="Gotham SSm A"/>
              </a:rPr>
              <a:t>The strategic plan articulates a shared vision for Michigan State University, shaped with the input of many voices through an inclusive process”</a:t>
            </a:r>
          </a:p>
          <a:p>
            <a:pPr marL="171450" indent="-171450">
              <a:buFont typeface="Arial" panose="020B0604020202020204" pitchFamily="34" charset="0"/>
              <a:buChar char="•"/>
            </a:pPr>
            <a:r>
              <a:rPr lang="en-US" b="0" i="0" dirty="0">
                <a:solidFill>
                  <a:srgbClr val="000000"/>
                </a:solidFill>
                <a:effectLst/>
                <a:latin typeface="Gotham SSm A"/>
              </a:rPr>
              <a:t>At TSTN, we were excited to see that MSU addressed becoming more trauma informed as part of the strategic plan: it’s important stuff! </a:t>
            </a:r>
          </a:p>
          <a:p>
            <a:pPr marL="0" indent="0">
              <a:buFont typeface="Arial" panose="020B0604020202020204" pitchFamily="34" charset="0"/>
              <a:buNone/>
            </a:pPr>
            <a:r>
              <a:rPr lang="en-US" b="0" i="0" dirty="0">
                <a:solidFill>
                  <a:srgbClr val="000000"/>
                </a:solidFill>
                <a:effectLst/>
                <a:latin typeface="Gotham SSm A"/>
              </a:rPr>
              <a:t>Student Success</a:t>
            </a:r>
          </a:p>
          <a:p>
            <a:pPr marL="171450" indent="-171450">
              <a:buFont typeface="Arial" panose="020B0604020202020204" pitchFamily="34" charset="0"/>
              <a:buChar char="•"/>
            </a:pPr>
            <a:r>
              <a:rPr lang="en-US" b="0" i="0" dirty="0">
                <a:solidFill>
                  <a:srgbClr val="000000"/>
                </a:solidFill>
                <a:effectLst/>
                <a:latin typeface="Gotham SSm A"/>
              </a:rPr>
              <a:t>Objective 5 states: “</a:t>
            </a:r>
            <a:r>
              <a:rPr lang="en-US" b="0" i="0" dirty="0">
                <a:solidFill>
                  <a:srgbClr val="212529"/>
                </a:solidFill>
                <a:effectLst/>
                <a:latin typeface="Gotham SSm A"/>
              </a:rPr>
              <a:t>Provide a positive climate and holistic support throughout the student experience, understanding that providing high-quality out-of-classroom experiences and care are essential to student success”</a:t>
            </a:r>
          </a:p>
          <a:p>
            <a:pPr marL="171450" indent="-171450">
              <a:buFont typeface="Arial" panose="020B0604020202020204" pitchFamily="34" charset="0"/>
              <a:buChar char="•"/>
            </a:pPr>
            <a:r>
              <a:rPr lang="en-US" b="0" i="0" dirty="0">
                <a:solidFill>
                  <a:srgbClr val="212529"/>
                </a:solidFill>
                <a:effectLst/>
                <a:latin typeface="Gotham SSm A"/>
              </a:rPr>
              <a:t>Making campus trauma informed allows ALL students to take part with less barriers compared to those without trauma-informed education and practices.</a:t>
            </a:r>
            <a:endParaRPr lang="en-US" b="0" i="0" dirty="0">
              <a:solidFill>
                <a:srgbClr val="000000"/>
              </a:solidFill>
              <a:effectLst/>
              <a:latin typeface="Gotham SSm A"/>
            </a:endParaRPr>
          </a:p>
          <a:p>
            <a:pPr marL="0" indent="0">
              <a:buFont typeface="Arial" panose="020B0604020202020204" pitchFamily="34" charset="0"/>
              <a:buNone/>
            </a:pPr>
            <a:r>
              <a:rPr lang="en-US" b="0" i="0" dirty="0">
                <a:solidFill>
                  <a:srgbClr val="000000"/>
                </a:solidFill>
                <a:effectLst/>
                <a:latin typeface="Gotham SSm A"/>
              </a:rPr>
              <a:t>Staff and Faculty Success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Gotham SSm A"/>
              </a:rPr>
              <a:t>Objective 3 states: “</a:t>
            </a:r>
            <a:r>
              <a:rPr lang="en-US" b="0" i="0" dirty="0">
                <a:solidFill>
                  <a:srgbClr val="212529"/>
                </a:solidFill>
                <a:effectLst/>
                <a:latin typeface="Gotham SSm A"/>
              </a:rPr>
              <a:t>Invest in leadership and career development opportunities for staff and faculty that contribute to a culture of care, respect and inclusion” and includes “</a:t>
            </a:r>
            <a:r>
              <a:rPr lang="en-US" b="0" i="0" dirty="0">
                <a:solidFill>
                  <a:srgbClr val="151A22"/>
                </a:solidFill>
                <a:effectLst/>
                <a:latin typeface="Gotham SSm A"/>
              </a:rPr>
              <a:t>Invest in more facilitators for trauma-informed practices of harm reduction”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151A22"/>
                </a:solidFill>
                <a:effectLst/>
                <a:latin typeface="Gotham SSm A"/>
              </a:rPr>
              <a:t>Highlight CULTURE, CARE, and INCLUSION. These words highlight what this is all about: Michigan State evolving into hosting a culture that students and staff feel safe and heard; Caring for one another in our community, whether as colleagues, students, future leaders, current leaders, and fellow humans; and inclusion of those with and without traumatic pasts. </a:t>
            </a:r>
            <a:endParaRPr lang="en-US" b="0" i="0" dirty="0">
              <a:solidFill>
                <a:srgbClr val="212529"/>
              </a:solidFill>
              <a:effectLst/>
              <a:latin typeface="Gotham SSm A"/>
            </a:endParaRPr>
          </a:p>
          <a:p>
            <a:pPr marL="171450" indent="-171450">
              <a:buFont typeface="Arial" panose="020B0604020202020204" pitchFamily="34" charset="0"/>
              <a:buChar char="•"/>
            </a:pPr>
            <a:endParaRPr lang="en-US" b="0" i="0" dirty="0">
              <a:solidFill>
                <a:srgbClr val="000000"/>
              </a:solidFill>
              <a:effectLst/>
              <a:latin typeface="Gotham SSm A"/>
            </a:endParaRPr>
          </a:p>
          <a:p>
            <a:r>
              <a:rPr lang="en-US" b="1" dirty="0"/>
              <a:t>Sources</a:t>
            </a:r>
          </a:p>
          <a:p>
            <a:r>
              <a:rPr lang="en-US" dirty="0"/>
              <a:t>Michigan State University. (n.d.). Strategic Plan: MSU 2030. https://strategicplan.msu.edu/-/media/assets/strategicplan/docs/msu-2030-strategic-plan-v3.pdf</a:t>
            </a:r>
          </a:p>
          <a:p>
            <a:r>
              <a:rPr lang="en-US" dirty="0"/>
              <a:t>https://strategicplan.msu.edu/</a:t>
            </a:r>
          </a:p>
        </p:txBody>
      </p:sp>
      <p:sp>
        <p:nvSpPr>
          <p:cNvPr id="4" name="Slide Number Placeholder 3"/>
          <p:cNvSpPr>
            <a:spLocks noGrp="1"/>
          </p:cNvSpPr>
          <p:nvPr>
            <p:ph type="sldNum" sz="quarter" idx="5"/>
          </p:nvPr>
        </p:nvSpPr>
        <p:spPr/>
        <p:txBody>
          <a:bodyPr/>
          <a:lstStyle/>
          <a:p>
            <a:fld id="{687098B9-E14D-4218-8D9A-7EB382175B19}" type="slidenum">
              <a:rPr lang="en-US" smtClean="0"/>
              <a:t>11</a:t>
            </a:fld>
            <a:endParaRPr lang="en-US"/>
          </a:p>
        </p:txBody>
      </p:sp>
    </p:spTree>
    <p:extLst>
      <p:ext uri="{BB962C8B-B14F-4D97-AF65-F5344CB8AC3E}">
        <p14:creationId xmlns:p14="http://schemas.microsoft.com/office/powerpoint/2010/main" val="3478889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TI Approach: Importance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Level: Beginner/Intermediate/Clinical</a:t>
            </a:r>
            <a:endParaRPr lang="en-US" dirty="0"/>
          </a:p>
          <a:p>
            <a:endParaRPr lang="en-US" dirty="0"/>
          </a:p>
          <a:p>
            <a:r>
              <a:rPr lang="en-US" b="1" dirty="0"/>
              <a:t>Discussion</a:t>
            </a:r>
            <a:r>
              <a:rPr lang="en-US" dirty="0"/>
              <a:t>: </a:t>
            </a:r>
          </a:p>
          <a:p>
            <a:r>
              <a:rPr lang="en-US" dirty="0"/>
              <a:t>Encourage discussion among participants. </a:t>
            </a:r>
          </a:p>
          <a:p>
            <a:pPr marL="171450" indent="-171450">
              <a:buFont typeface="Arial" panose="020B0604020202020204" pitchFamily="34" charset="0"/>
              <a:buChar char="•"/>
            </a:pPr>
            <a:r>
              <a:rPr lang="en-US" dirty="0"/>
              <a:t>Why does being TI matter?</a:t>
            </a:r>
          </a:p>
          <a:p>
            <a:pPr marL="171450" indent="-171450">
              <a:buFont typeface="Arial" panose="020B0604020202020204" pitchFamily="34" charset="0"/>
              <a:buChar char="•"/>
            </a:pPr>
            <a:r>
              <a:rPr lang="en-US" dirty="0"/>
              <a:t>How could YOU being TI in your work make a difference for students/your peers?</a:t>
            </a:r>
          </a:p>
          <a:p>
            <a:pPr marL="171450" indent="-171450">
              <a:buFont typeface="Arial" panose="020B0604020202020204" pitchFamily="34" charset="0"/>
              <a:buChar char="•"/>
            </a:pPr>
            <a:r>
              <a:rPr lang="en-US" dirty="0"/>
              <a:t>How could your department implementing TI frameworks help the university/students?</a:t>
            </a:r>
          </a:p>
          <a:p>
            <a:pPr marL="171450" indent="-171450">
              <a:buFont typeface="Arial" panose="020B0604020202020204" pitchFamily="34" charset="0"/>
              <a:buChar char="•"/>
            </a:pPr>
            <a:r>
              <a:rPr lang="en-US" dirty="0"/>
              <a:t>What is the bigger picture for TI? </a:t>
            </a:r>
          </a:p>
          <a:p>
            <a:pPr marL="171450" indent="-171450">
              <a:buFont typeface="Arial" panose="020B0604020202020204" pitchFamily="34" charset="0"/>
              <a:buChar char="•"/>
            </a:pPr>
            <a:r>
              <a:rPr lang="en-US" dirty="0"/>
              <a:t>What does a TI classroom, department, or university do for the people involved in that?</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2F69783F-1DAD-4AF8-A4BA-233D55775023}" type="slidenum">
              <a:rPr lang="en-US" smtClean="0"/>
              <a:t>12</a:t>
            </a:fld>
            <a:endParaRPr lang="en-US"/>
          </a:p>
        </p:txBody>
      </p:sp>
    </p:spTree>
    <p:extLst>
      <p:ext uri="{BB962C8B-B14F-4D97-AF65-F5344CB8AC3E}">
        <p14:creationId xmlns:p14="http://schemas.microsoft.com/office/powerpoint/2010/main" val="1199196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dirty="0">
                <a:cs typeface="Calibri"/>
              </a:rPr>
              <a:t>TI LENS: Intro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dirty="0">
                <a:cs typeface="Calibri"/>
              </a:rPr>
              <a:t>Level: Beginner</a:t>
            </a:r>
            <a:endParaRPr lang="en-US" b="1" dirty="0"/>
          </a:p>
          <a:p>
            <a:endParaRPr lang="en-US" dirty="0"/>
          </a:p>
          <a:p>
            <a:r>
              <a:rPr lang="en-US" b="1" dirty="0"/>
              <a:t>Discussion</a:t>
            </a:r>
          </a:p>
          <a:p>
            <a:pPr marL="171450" indent="-171450">
              <a:buFont typeface="Arial" panose="020B0604020202020204" pitchFamily="34" charset="0"/>
              <a:buChar char="•"/>
            </a:pPr>
            <a:r>
              <a:rPr lang="en-US" dirty="0"/>
              <a:t>The Trauma Lens….  This is a shift about how we think about trauma,. On an individual level it means that instead of thinking “What’s wrong with you” we ask “what happened to you” When we ask what happened to you we give witness to their experience with compassion and empathy.   </a:t>
            </a:r>
          </a:p>
          <a:p>
            <a:pPr marL="171450" indent="-171450">
              <a:buFont typeface="Arial" panose="020B0604020202020204" pitchFamily="34" charset="0"/>
              <a:buChar char="•"/>
            </a:pPr>
            <a:r>
              <a:rPr lang="en-US" dirty="0"/>
              <a:t>What comes next depends on your role, but looking at trauma as an event that happened and affects a person instead of an inescapable fate helps us approach it the best way possible. </a:t>
            </a:r>
          </a:p>
          <a:p>
            <a:pPr marL="0" indent="0">
              <a:buFont typeface="Arial" panose="020B0604020202020204" pitchFamily="34" charset="0"/>
              <a:buNone/>
            </a:pPr>
            <a:endParaRPr lang="en-US" dirty="0"/>
          </a:p>
          <a:p>
            <a:r>
              <a:rPr lang="en-US" b="1" dirty="0"/>
              <a:t>Sources</a:t>
            </a:r>
          </a:p>
          <a:p>
            <a:r>
              <a:rPr lang="en-US" dirty="0"/>
              <a:t>Sourced from: Williams-</a:t>
            </a:r>
            <a:r>
              <a:rPr lang="en-US" dirty="0" err="1"/>
              <a:t>Hecksel</a:t>
            </a:r>
            <a:r>
              <a:rPr lang="en-US" dirty="0"/>
              <a:t>, C., Miller, D., &amp; Fritz, T. (n.d.). Building Trauma-Informed Learning Environments. </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9C4CBE54-04D9-4E53-B88C-BCBFA536F2D6}" type="slidenum">
              <a:rPr lang="en-US" smtClean="0"/>
              <a:t>2</a:t>
            </a:fld>
            <a:endParaRPr lang="en-US"/>
          </a:p>
        </p:txBody>
      </p:sp>
    </p:spTree>
    <p:extLst>
      <p:ext uri="{BB962C8B-B14F-4D97-AF65-F5344CB8AC3E}">
        <p14:creationId xmlns:p14="http://schemas.microsoft.com/office/powerpoint/2010/main" val="616306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dirty="0"/>
              <a:t>TI LENS: Intro​</a:t>
            </a:r>
          </a:p>
          <a:p>
            <a:pPr algn="l" rtl="0" fontAlgn="base"/>
            <a:r>
              <a:rPr lang="en-US" sz="1200" dirty="0"/>
              <a:t>Level: Intermediate/Clinical​</a:t>
            </a:r>
          </a:p>
          <a:p>
            <a:pPr algn="l" rtl="0" fontAlgn="base"/>
            <a:r>
              <a:rPr lang="en-US" sz="1200" dirty="0"/>
              <a:t>​</a:t>
            </a:r>
          </a:p>
          <a:p>
            <a:pPr algn="l" rtl="0" fontAlgn="base"/>
            <a:r>
              <a:rPr lang="en-US" sz="1200" b="1" dirty="0"/>
              <a:t>Discussion​</a:t>
            </a:r>
          </a:p>
          <a:p>
            <a:pPr algn="l" rtl="0" fontAlgn="base">
              <a:buFont typeface="Arial" panose="020B0604020202020204" pitchFamily="34" charset="0"/>
              <a:buChar char="•"/>
            </a:pPr>
            <a:r>
              <a:rPr lang="en-US" sz="1200" dirty="0"/>
              <a:t>The Trauma Lens….  This is a shift about how we think about problems, client symptoms and the work that we do.  On an individual level it means that instead of asking “What’s wrong with you” we ask “what happened to you” When we ask what happened to you we give witness to their experience with compassion and empathy.   ​</a:t>
            </a:r>
          </a:p>
          <a:p>
            <a:pPr algn="l" rtl="0" fontAlgn="base">
              <a:buFont typeface="Arial" panose="020B0604020202020204" pitchFamily="34" charset="0"/>
              <a:buChar char="•"/>
            </a:pPr>
            <a:r>
              <a:rPr lang="en-US" sz="1200" dirty="0"/>
              <a:t>We can’t stop with “What happened to you?”   I heard a young man that grew up in foster care say, “I am not my trauma!”  So we must go on to honor the individual and their experience.  We must know who they are and let them tell us what they need. The people we work with are not their symptoms,  there is not something inherently wrong with them. ​</a:t>
            </a:r>
          </a:p>
          <a:p>
            <a:pPr algn="l" rtl="0" fontAlgn="base"/>
            <a:r>
              <a:rPr lang="en-US" sz="1200" dirty="0"/>
              <a:t>​</a:t>
            </a:r>
          </a:p>
          <a:p>
            <a:pPr algn="l" rtl="0" fontAlgn="base"/>
            <a:r>
              <a:rPr lang="en-US" sz="1200" dirty="0"/>
              <a:t>Often when providing information about signs and symptoms that we know are associated with traumatic stress, and letting individuals know that their experiences are typical or normal for individuals who are experiencing trauma.  ​</a:t>
            </a:r>
          </a:p>
          <a:p>
            <a:pPr algn="l" rtl="0" fontAlgn="base"/>
            <a:r>
              <a:rPr lang="en-US" sz="1200" dirty="0"/>
              <a:t>​</a:t>
            </a:r>
          </a:p>
          <a:p>
            <a:pPr algn="l" rtl="0" fontAlgn="base"/>
            <a:r>
              <a:rPr lang="en-US" sz="1200" dirty="0"/>
              <a:t>​</a:t>
            </a:r>
          </a:p>
          <a:p>
            <a:pPr algn="l" rtl="0" fontAlgn="base"/>
            <a:r>
              <a:rPr lang="en-US" sz="1200" b="1" dirty="0"/>
              <a:t>Sources</a:t>
            </a:r>
            <a:r>
              <a:rPr lang="en-US" sz="1200" dirty="0"/>
              <a:t>​</a:t>
            </a:r>
          </a:p>
          <a:p>
            <a:pPr algn="l" rtl="0" fontAlgn="base"/>
            <a:r>
              <a:rPr lang="en-US" sz="1200" dirty="0"/>
              <a:t>Sourced from: Williams-</a:t>
            </a:r>
            <a:r>
              <a:rPr lang="en-US" sz="1200" dirty="0" err="1"/>
              <a:t>Hecksel</a:t>
            </a:r>
            <a:r>
              <a:rPr lang="en-US" sz="1200" dirty="0"/>
              <a:t>, C., Miller, D., &amp; Fritz, T. (n.d.). Building Trauma-Informed Learning Environments. </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9C4CBE54-04D9-4E53-B88C-BCBFA536F2D6}" type="slidenum">
              <a:rPr lang="en-US" smtClean="0"/>
              <a:t>3</a:t>
            </a:fld>
            <a:endParaRPr lang="en-US"/>
          </a:p>
        </p:txBody>
      </p:sp>
    </p:spTree>
    <p:extLst>
      <p:ext uri="{BB962C8B-B14F-4D97-AF65-F5344CB8AC3E}">
        <p14:creationId xmlns:p14="http://schemas.microsoft.com/office/powerpoint/2010/main" val="34053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0" dirty="0">
                <a:cs typeface="Calibri"/>
              </a:rPr>
              <a:t>TI Approach: Intro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0" dirty="0">
                <a:cs typeface="Calibri"/>
              </a:rPr>
              <a:t>Level: Beginner/Intermediate/Clinical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Discussion: </a:t>
            </a:r>
            <a:r>
              <a:rPr lang="en-US" dirty="0">
                <a:effectLst/>
                <a:latin typeface="Arial" panose="020B0604020202020204" pitchFamily="34" charset="0"/>
              </a:rPr>
              <a:t>SIX KEY PRINCIPLES OF A TRAUMA-INFORMED APPROACH</a:t>
            </a:r>
          </a:p>
          <a:p>
            <a:pPr marL="228600" indent="-228600">
              <a:buAutoNum type="arabicPeriod"/>
            </a:pPr>
            <a:r>
              <a:rPr lang="en-US" dirty="0">
                <a:effectLst/>
                <a:latin typeface="Arial" panose="020B0604020202020204" pitchFamily="34" charset="0"/>
              </a:rPr>
              <a:t>Safety</a:t>
            </a:r>
          </a:p>
          <a:p>
            <a:pPr marL="228600" indent="-228600">
              <a:buAutoNum type="arabicPeriod"/>
            </a:pPr>
            <a:r>
              <a:rPr lang="en-US" dirty="0">
                <a:effectLst/>
                <a:latin typeface="Arial" panose="020B0604020202020204" pitchFamily="34" charset="0"/>
              </a:rPr>
              <a:t>Trustworthiness and Transparency</a:t>
            </a:r>
          </a:p>
          <a:p>
            <a:pPr marL="228600" indent="-228600">
              <a:buAutoNum type="arabicPeriod"/>
            </a:pPr>
            <a:r>
              <a:rPr lang="en-US" dirty="0">
                <a:effectLst/>
                <a:latin typeface="Arial" panose="020B0604020202020204" pitchFamily="34" charset="0"/>
              </a:rPr>
              <a:t>Peer Support</a:t>
            </a:r>
          </a:p>
          <a:p>
            <a:pPr marL="228600" indent="-228600">
              <a:buAutoNum type="arabicPeriod"/>
            </a:pPr>
            <a:r>
              <a:rPr lang="en-US" dirty="0">
                <a:effectLst/>
                <a:latin typeface="Arial" panose="020B0604020202020204" pitchFamily="34" charset="0"/>
              </a:rPr>
              <a:t>Collaboration and Mutuality</a:t>
            </a:r>
          </a:p>
          <a:p>
            <a:pPr marL="228600" indent="-228600">
              <a:buAutoNum type="arabicPeriod"/>
            </a:pPr>
            <a:r>
              <a:rPr lang="en-US" dirty="0">
                <a:effectLst/>
                <a:latin typeface="Arial" panose="020B0604020202020204" pitchFamily="34" charset="0"/>
              </a:rPr>
              <a:t>Empowerment, Voice and Choice</a:t>
            </a:r>
          </a:p>
          <a:p>
            <a:pPr marL="228600" indent="-228600">
              <a:buAutoNum type="arabicPeriod"/>
            </a:pPr>
            <a:r>
              <a:rPr lang="en-US" dirty="0">
                <a:effectLst/>
                <a:latin typeface="Arial" panose="020B0604020202020204" pitchFamily="34" charset="0"/>
              </a:rPr>
              <a:t>Cultural, Historical, and  Gender Issues</a:t>
            </a:r>
          </a:p>
          <a:p>
            <a:endParaRPr lang="en-US" dirty="0">
              <a:effectLst/>
              <a:latin typeface="Arial" panose="020B0604020202020204" pitchFamily="34" charset="0"/>
            </a:endParaRPr>
          </a:p>
          <a:p>
            <a:r>
              <a:rPr lang="en-US" b="0" u="sng" dirty="0">
                <a:effectLst/>
                <a:latin typeface="Arial" panose="020B0604020202020204" pitchFamily="34" charset="0"/>
              </a:rPr>
              <a:t>Safety: </a:t>
            </a:r>
            <a:r>
              <a:rPr lang="en-US" dirty="0">
                <a:effectLst/>
                <a:latin typeface="Arial" panose="020B0604020202020204" pitchFamily="34" charset="0"/>
              </a:rPr>
              <a:t>Throughout the organization, staff and the people they serve, whether children or adults, feel physically and psychologically safe; the physical setting is safe; and interpersonal interactions promote a sense of safety. Understanding safety as defined by those served is a high priority</a:t>
            </a:r>
          </a:p>
          <a:p>
            <a:endParaRPr lang="en-US" b="0" dirty="0">
              <a:effectLst/>
              <a:latin typeface="Arial" panose="020B0604020202020204" pitchFamily="34" charset="0"/>
            </a:endParaRPr>
          </a:p>
          <a:p>
            <a:r>
              <a:rPr lang="en-US" b="0" u="sng" dirty="0">
                <a:effectLst/>
                <a:latin typeface="Arial" panose="020B0604020202020204" pitchFamily="34" charset="0"/>
              </a:rPr>
              <a:t>Trustworthiness and Transparency: </a:t>
            </a:r>
            <a:r>
              <a:rPr lang="en-US" dirty="0">
                <a:effectLst/>
                <a:latin typeface="Arial" panose="020B0604020202020204" pitchFamily="34" charset="0"/>
              </a:rPr>
              <a:t>Organizational operations and decisions are conducted with transparency with the goal of building and maintaining trust with clients and family members, among staff, and others involved in the organization</a:t>
            </a:r>
          </a:p>
          <a:p>
            <a:endParaRPr lang="en-US" dirty="0">
              <a:effectLst/>
              <a:latin typeface="Arial" panose="020B0604020202020204" pitchFamily="34" charset="0"/>
            </a:endParaRPr>
          </a:p>
          <a:p>
            <a:r>
              <a:rPr lang="en-US" b="0" u="sng" dirty="0">
                <a:effectLst/>
                <a:latin typeface="Arial" panose="020B0604020202020204" pitchFamily="34" charset="0"/>
              </a:rPr>
              <a:t>Peer Support</a:t>
            </a:r>
            <a:r>
              <a:rPr lang="en-US" b="0" dirty="0">
                <a:effectLst/>
                <a:latin typeface="Arial" panose="020B0604020202020204" pitchFamily="34" charset="0"/>
              </a:rPr>
              <a:t>: </a:t>
            </a:r>
            <a:r>
              <a:rPr lang="en-US" dirty="0">
                <a:effectLst/>
                <a:latin typeface="Arial" panose="020B0604020202020204" pitchFamily="34" charset="0"/>
              </a:rPr>
              <a:t>Peer support and mutual self-help are key vehicles for establishing safety and hope, building trust, enhancing collaboration, and utilizing their stories and lived experience to promote recovery and healing. The term “Peers” refers to individuals with lived experiences of trauma, or in the case of children this may be family members of children who have experienced traumatic events and are key caregivers in their recovery. Peers have also been referred to as “trauma survivors.”</a:t>
            </a:r>
          </a:p>
          <a:p>
            <a:endParaRPr lang="en-US" dirty="0">
              <a:effectLst/>
              <a:latin typeface="Arial" panose="020B0604020202020204" pitchFamily="34" charset="0"/>
            </a:endParaRPr>
          </a:p>
          <a:p>
            <a:r>
              <a:rPr lang="en-US" b="0" u="sng" dirty="0">
                <a:effectLst/>
                <a:latin typeface="Arial" panose="020B0604020202020204" pitchFamily="34" charset="0"/>
              </a:rPr>
              <a:t>Collaboration and Mutuality</a:t>
            </a:r>
            <a:r>
              <a:rPr lang="en-US" b="0" dirty="0">
                <a:effectLst/>
                <a:latin typeface="Arial" panose="020B0604020202020204" pitchFamily="34" charset="0"/>
              </a:rPr>
              <a:t>: </a:t>
            </a:r>
            <a:r>
              <a:rPr lang="en-US" dirty="0">
                <a:effectLst/>
                <a:latin typeface="Arial" panose="020B0604020202020204" pitchFamily="34" charset="0"/>
              </a:rPr>
              <a:t>Importance is placed on partnering and the leveling of power differences between staff and clients and among organizational staff from clerical and housekeeping personnel, to professional staff to administrators, demonstrating that healing happens in relationships and in the meaningful sharing of power and decision-making. The organization recognizes that everyone has a role to play in a trauma-informed approach. As one expert stated: “one does not have to be a therapist to be therapeutic.”</a:t>
            </a:r>
          </a:p>
          <a:p>
            <a:endParaRPr lang="en-US" dirty="0">
              <a:effectLst/>
              <a:latin typeface="Arial" panose="020B0604020202020204" pitchFamily="34" charset="0"/>
            </a:endParaRPr>
          </a:p>
          <a:p>
            <a:r>
              <a:rPr lang="en-US" b="0" u="sng" dirty="0">
                <a:effectLst/>
                <a:latin typeface="Arial" panose="020B0604020202020204" pitchFamily="34" charset="0"/>
              </a:rPr>
              <a:t>Empowerment, Voice and Choice: </a:t>
            </a:r>
            <a:r>
              <a:rPr lang="en-US" b="0" dirty="0">
                <a:effectLst/>
                <a:latin typeface="Arial" panose="020B0604020202020204" pitchFamily="34" charset="0"/>
              </a:rPr>
              <a:t> </a:t>
            </a:r>
            <a:r>
              <a:rPr lang="en-US" dirty="0">
                <a:effectLst/>
                <a:latin typeface="Arial" panose="020B0604020202020204" pitchFamily="34" charset="0"/>
              </a:rPr>
              <a:t>the organization and among the clients served, individuals’ strengths and experiences are recognized and built upon. The organization fosters a belief in the primacy of the people served, in resilience, and in the ability of individuals, organizations, and communities to heal and promote recovery from trauma. The organization understands that the experience of trauma may be a unifying aspect in the lives of those who run the organization, who provide the services, and/or who come to the organization for assistance and support. As such, operations, workforce development and services are organized to foster empowerment for staff and clients alike. Organizations understand the importance of power differentials and ways in which clients, historically, have been diminished in voice and choice and are often recipients of coercive treatment. Clients are supported in shared decision-making, choice, and goal setting to determine the plan of action they need to heal and move forward. They are supported in cultivating self-advocacy skills. Staff are facilitators of recovery rather than controllers of recovery.  Staff are empowered to do their work as well as possible by adequate organizational support. This is a parallel process as staff need to feel safe, as much as people receiving services.</a:t>
            </a:r>
          </a:p>
          <a:p>
            <a:endParaRPr lang="en-US" b="1" dirty="0">
              <a:effectLst/>
              <a:latin typeface="Arial" panose="020B0604020202020204" pitchFamily="34" charset="0"/>
            </a:endParaRPr>
          </a:p>
          <a:p>
            <a:r>
              <a:rPr lang="en-US" b="0" u="sng" dirty="0">
                <a:effectLst/>
                <a:latin typeface="Arial" panose="020B0604020202020204" pitchFamily="34" charset="0"/>
              </a:rPr>
              <a:t>Cultural, Historical, and Gender Issues</a:t>
            </a:r>
            <a:r>
              <a:rPr lang="en-US" b="0" dirty="0">
                <a:effectLst/>
                <a:latin typeface="Arial" panose="020B0604020202020204" pitchFamily="34" charset="0"/>
              </a:rPr>
              <a:t>: </a:t>
            </a:r>
            <a:r>
              <a:rPr lang="en-US" dirty="0">
                <a:effectLst/>
                <a:latin typeface="Arial" panose="020B0604020202020204" pitchFamily="34" charset="0"/>
              </a:rPr>
              <a:t>The organization actively moves past cultural stereotypes and biases (e.g. based on race, ethnicity, sexual orientation, age, religion, gender-identity, geography, etc.); offers, access to gender responsive services; leverages the healing value of traditional cultural connections; incorporates policies, protocols, and processes that are responsive to the racial, ethnic and cultural needs of individuals served; and recognizes and addresses historical trauma</a:t>
            </a:r>
          </a:p>
          <a:p>
            <a:r>
              <a:rPr lang="en-US" dirty="0">
                <a:effectLst/>
                <a:latin typeface="Arial" panose="020B0604020202020204" pitchFamily="34" charset="0"/>
              </a:rPr>
              <a:t>(SAMHSA, 2014).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From SSW Document:</a:t>
            </a:r>
          </a:p>
          <a:p>
            <a:pPr algn="l" rtl="0" fontAlgn="base"/>
            <a:r>
              <a:rPr lang="en-US" sz="1800" b="0" i="0" dirty="0">
                <a:effectLst/>
                <a:latin typeface="Calibri" panose="020F0502020204030204" pitchFamily="34" charset="0"/>
              </a:rPr>
              <a:t>Using </a:t>
            </a:r>
            <a:r>
              <a:rPr lang="en-US" sz="1800" b="0" i="1" dirty="0">
                <a:effectLst/>
                <a:latin typeface="Calibri" panose="020F0502020204030204" pitchFamily="34" charset="0"/>
              </a:rPr>
              <a:t>Trauma-Informed Care Principles</a:t>
            </a:r>
            <a:r>
              <a:rPr lang="en-US" sz="1800" b="0" i="0" dirty="0">
                <a:effectLst/>
                <a:latin typeface="Calibri" panose="020F0502020204030204" pitchFamily="34" charset="0"/>
              </a:rPr>
              <a:t> in our work includes </a:t>
            </a:r>
            <a:endParaRPr lang="en-US" b="0" i="0" dirty="0">
              <a:effectLst/>
            </a:endParaRPr>
          </a:p>
          <a:p>
            <a:pPr marL="285750" indent="-285750" algn="l" rtl="0" fontAlgn="base">
              <a:buFont typeface="Arial" panose="020B0604020202020204" pitchFamily="34" charset="0"/>
              <a:buChar char="•"/>
            </a:pPr>
            <a:r>
              <a:rPr lang="en-US" sz="1800" b="0" i="0" dirty="0">
                <a:effectLst/>
                <a:latin typeface="Calibri" panose="020F0502020204030204" pitchFamily="34" charset="0"/>
              </a:rPr>
              <a:t>Promoting </a:t>
            </a:r>
            <a:r>
              <a:rPr lang="en-US" sz="1800" b="1" i="0" dirty="0">
                <a:effectLst/>
                <a:latin typeface="Calibri" panose="020F0502020204030204" pitchFamily="34" charset="0"/>
              </a:rPr>
              <a:t>safety</a:t>
            </a:r>
            <a:r>
              <a:rPr lang="en-US" sz="1800" b="0" i="0" dirty="0">
                <a:effectLst/>
                <a:latin typeface="Calibri" panose="020F0502020204030204" pitchFamily="34" charset="0"/>
              </a:rPr>
              <a:t> for community, students, faculty and staff </a:t>
            </a:r>
          </a:p>
          <a:p>
            <a:pPr marL="285750" indent="-285750" algn="l" rtl="0" fontAlgn="base">
              <a:buFont typeface="Arial" panose="020B0604020202020204" pitchFamily="34" charset="0"/>
              <a:buChar char="•"/>
            </a:pPr>
            <a:r>
              <a:rPr lang="en-US" sz="1800" b="0" i="0" dirty="0">
                <a:effectLst/>
                <a:latin typeface="Calibri" panose="020F0502020204030204" pitchFamily="34" charset="0"/>
              </a:rPr>
              <a:t>Promoting </a:t>
            </a:r>
            <a:r>
              <a:rPr lang="en-US" sz="1800" b="1" i="0" dirty="0">
                <a:effectLst/>
                <a:latin typeface="Calibri" panose="020F0502020204030204" pitchFamily="34" charset="0"/>
              </a:rPr>
              <a:t>trust</a:t>
            </a:r>
            <a:r>
              <a:rPr lang="en-US" sz="1800" b="0" i="0" dirty="0">
                <a:effectLst/>
                <a:latin typeface="Calibri" panose="020F0502020204030204" pitchFamily="34" charset="0"/>
              </a:rPr>
              <a:t>worthiness for community – students, faculty and staff </a:t>
            </a:r>
          </a:p>
          <a:p>
            <a:pPr marL="285750" indent="-285750" algn="l" rtl="0" fontAlgn="base">
              <a:buFont typeface="Arial" panose="020B0604020202020204" pitchFamily="34" charset="0"/>
              <a:buChar char="•"/>
            </a:pPr>
            <a:r>
              <a:rPr lang="en-US" sz="1800" b="0" i="0" dirty="0">
                <a:effectLst/>
                <a:latin typeface="Calibri" panose="020F0502020204030204" pitchFamily="34" charset="0"/>
              </a:rPr>
              <a:t>Offering </a:t>
            </a:r>
            <a:r>
              <a:rPr lang="en-US" sz="1800" b="1" i="0" dirty="0">
                <a:effectLst/>
                <a:latin typeface="Calibri" panose="020F0502020204030204" pitchFamily="34" charset="0"/>
              </a:rPr>
              <a:t>choice</a:t>
            </a:r>
            <a:r>
              <a:rPr lang="en-US" sz="1800" b="0" i="0" dirty="0">
                <a:effectLst/>
                <a:latin typeface="Calibri" panose="020F0502020204030204" pitchFamily="34" charset="0"/>
              </a:rPr>
              <a:t> to students, faculty and staff </a:t>
            </a:r>
          </a:p>
          <a:p>
            <a:pPr marL="285750" indent="-285750" algn="l" rtl="0" fontAlgn="base">
              <a:buFont typeface="Arial" panose="020B0604020202020204" pitchFamily="34" charset="0"/>
              <a:buChar char="•"/>
            </a:pPr>
            <a:r>
              <a:rPr lang="en-US" sz="1800" b="0" i="0" dirty="0">
                <a:effectLst/>
                <a:latin typeface="Calibri" panose="020F0502020204030204" pitchFamily="34" charset="0"/>
              </a:rPr>
              <a:t>Including </a:t>
            </a:r>
            <a:r>
              <a:rPr lang="en-US" sz="1800" b="1" i="0" dirty="0">
                <a:effectLst/>
                <a:latin typeface="Calibri" panose="020F0502020204030204" pitchFamily="34" charset="0"/>
              </a:rPr>
              <a:t>collaboration</a:t>
            </a:r>
            <a:r>
              <a:rPr lang="en-US" sz="1800" b="0" i="0" dirty="0">
                <a:effectLst/>
                <a:latin typeface="Calibri" panose="020F0502020204030204" pitchFamily="34" charset="0"/>
              </a:rPr>
              <a:t> with community, students, faculty and staff </a:t>
            </a:r>
          </a:p>
          <a:p>
            <a:pPr marL="285750" indent="-285750">
              <a:buFont typeface="Arial" panose="020B0604020202020204" pitchFamily="34" charset="0"/>
              <a:buChar char="•"/>
            </a:pPr>
            <a:r>
              <a:rPr lang="en-US" sz="1800" b="0" i="0" dirty="0">
                <a:solidFill>
                  <a:srgbClr val="000000"/>
                </a:solidFill>
                <a:effectLst/>
                <a:latin typeface="Calibri" panose="020F0502020204030204" pitchFamily="34" charset="0"/>
              </a:rPr>
              <a:t>Embracing </a:t>
            </a:r>
            <a:r>
              <a:rPr lang="en-US" sz="1800" b="1" i="0" dirty="0">
                <a:solidFill>
                  <a:srgbClr val="000000"/>
                </a:solidFill>
                <a:effectLst/>
                <a:latin typeface="Calibri" panose="020F0502020204030204" pitchFamily="34" charset="0"/>
              </a:rPr>
              <a:t>empowerment </a:t>
            </a:r>
            <a:r>
              <a:rPr lang="en-US" sz="1800" b="0" i="0" dirty="0">
                <a:solidFill>
                  <a:srgbClr val="000000"/>
                </a:solidFill>
                <a:effectLst/>
                <a:latin typeface="Calibri" panose="020F0502020204030204" pitchFamily="34" charset="0"/>
              </a:rPr>
              <a:t>of community, students, faculty and staff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rgbClr val="000000"/>
                </a:solidFill>
                <a:effectLst/>
                <a:latin typeface="Calibri" panose="020F0502020204030204" pitchFamily="34" charset="0"/>
              </a:rPr>
              <a:t>Acknowledging historical trauma and Prioritizing attention to cultural historical and gender issues. </a:t>
            </a:r>
            <a:br>
              <a:rPr lang="en-US" sz="1800" b="0" i="0" dirty="0">
                <a:solidFill>
                  <a:srgbClr val="000000"/>
                </a:solidFill>
                <a:effectLst/>
                <a:latin typeface="Calibri" panose="020F0502020204030204" pitchFamily="34" charset="0"/>
              </a:rPr>
            </a:b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1" dirty="0">
                <a:effectLst/>
                <a:latin typeface="Calibri" panose="020F0502020204030204" pitchFamily="34" charset="0"/>
                <a:ea typeface="Calibri" panose="020F0502020204030204" pitchFamily="34" charset="0"/>
                <a:cs typeface="Times New Roman" panose="02020603050405020304" pitchFamily="18" charset="0"/>
              </a:rPr>
              <a:t>Optional discussion questions: </a:t>
            </a:r>
            <a:r>
              <a:rPr lang="en-US" dirty="0"/>
              <a:t>These are guiding principles for trauma informed practice.   Let’s explore them a bit:</a:t>
            </a:r>
          </a:p>
          <a:p>
            <a:pPr marL="171450" indent="-171450">
              <a:buFont typeface="Arial" panose="020B0604020202020204" pitchFamily="34" charset="0"/>
              <a:buChar char="•"/>
            </a:pPr>
            <a:r>
              <a:rPr lang="en-US" dirty="0"/>
              <a:t>How do you establish physical safety for students?  </a:t>
            </a:r>
          </a:p>
          <a:p>
            <a:pPr marL="171450" indent="-171450">
              <a:buFont typeface="Arial" panose="020B0604020202020204" pitchFamily="34" charset="0"/>
              <a:buChar char="•"/>
            </a:pPr>
            <a:r>
              <a:rPr lang="en-US" dirty="0"/>
              <a:t>How do you establish psychological safety for students?  </a:t>
            </a:r>
          </a:p>
          <a:p>
            <a:pPr marL="171450" indent="-171450">
              <a:buFont typeface="Arial" panose="020B0604020202020204" pitchFamily="34" charset="0"/>
              <a:buChar char="•"/>
            </a:pPr>
            <a:r>
              <a:rPr lang="en-US" dirty="0"/>
              <a:t>What contributes to trustworthiness? </a:t>
            </a:r>
          </a:p>
          <a:p>
            <a:pPr marL="171450" indent="-171450">
              <a:buFont typeface="Arial" panose="020B0604020202020204" pitchFamily="34" charset="0"/>
              <a:buChar char="•"/>
            </a:pPr>
            <a:r>
              <a:rPr lang="en-US" dirty="0"/>
              <a:t>How can you be transparent? </a:t>
            </a:r>
          </a:p>
          <a:p>
            <a:pPr marL="171450" indent="-171450">
              <a:buFont typeface="Arial" panose="020B0604020202020204" pitchFamily="34" charset="0"/>
              <a:buChar char="•"/>
            </a:pPr>
            <a:r>
              <a:rPr lang="en-US" dirty="0"/>
              <a:t>What do you do to foster positive peer relationships?  Especially in the age of Zoom? </a:t>
            </a:r>
          </a:p>
          <a:p>
            <a:pPr marL="171450" indent="-171450">
              <a:buFont typeface="Arial" panose="020B0604020202020204" pitchFamily="34" charset="0"/>
              <a:buChar char="•"/>
            </a:pPr>
            <a:r>
              <a:rPr lang="en-US" dirty="0"/>
              <a:t>How can peer support and mutual self-help be integrated into your teaching? </a:t>
            </a:r>
          </a:p>
          <a:p>
            <a:pPr marL="171450" indent="-171450">
              <a:buFont typeface="Arial" panose="020B0604020202020204" pitchFamily="34" charset="0"/>
              <a:buChar char="•"/>
            </a:pPr>
            <a:r>
              <a:rPr lang="en-US" dirty="0"/>
              <a:t>What are the ways that you collaborate with students?  How can you be explicit about this? </a:t>
            </a:r>
          </a:p>
          <a:p>
            <a:pPr marL="171450" indent="-171450">
              <a:buFont typeface="Arial" panose="020B0604020202020204" pitchFamily="34" charset="0"/>
              <a:buChar char="•"/>
            </a:pPr>
            <a:r>
              <a:rPr lang="en-US" dirty="0"/>
              <a:t>What does mutuality mean in the classroom? </a:t>
            </a:r>
          </a:p>
          <a:p>
            <a:pPr marL="171450" indent="-171450">
              <a:buFont typeface="Arial" panose="020B0604020202020204" pitchFamily="34" charset="0"/>
              <a:buChar char="•"/>
            </a:pPr>
            <a:r>
              <a:rPr lang="en-US" dirty="0"/>
              <a:t>How do students have voice and what do you do to foster agency.  The power differential is real, even if you think it is not.  </a:t>
            </a:r>
          </a:p>
          <a:p>
            <a:pPr marL="171450" indent="-171450">
              <a:buFont typeface="Arial" panose="020B0604020202020204" pitchFamily="34" charset="0"/>
              <a:buChar char="•"/>
            </a:pPr>
            <a:r>
              <a:rPr lang="en-US" dirty="0"/>
              <a:t>What do you think are best practices to overcome the impact of the power differentials? </a:t>
            </a:r>
          </a:p>
          <a:p>
            <a:pPr marL="171450" indent="-171450">
              <a:buFont typeface="Arial" panose="020B0604020202020204" pitchFamily="34" charset="0"/>
              <a:buChar char="•"/>
            </a:pPr>
            <a:r>
              <a:rPr lang="en-US" dirty="0"/>
              <a:t>What are the considerations related to cultural, historical and gender issues with your course content? </a:t>
            </a:r>
          </a:p>
          <a:p>
            <a:pPr marL="171450" indent="-171450">
              <a:buFont typeface="Arial" panose="020B0604020202020204" pitchFamily="34" charset="0"/>
              <a:buChar char="•"/>
            </a:pPr>
            <a:r>
              <a:rPr lang="en-US" dirty="0"/>
              <a:t>What are the considerations for your relationships with students, their relationships with each other? </a:t>
            </a:r>
          </a:p>
          <a:p>
            <a:pPr marL="171450" indent="-171450">
              <a:buFont typeface="Arial" panose="020B0604020202020204" pitchFamily="34" charset="0"/>
              <a:buChar char="•"/>
            </a:pPr>
            <a:r>
              <a:rPr lang="en-US" dirty="0"/>
              <a:t>How do you consider implicit bias and its impact in the classroom?  How will you address microaggressions in the classroom? </a:t>
            </a:r>
          </a:p>
          <a:p>
            <a:pPr marL="171450" indent="-171450">
              <a:buFont typeface="Arial" panose="020B0604020202020204" pitchFamily="34" charset="0"/>
              <a:buChar char="•"/>
            </a:pPr>
            <a:r>
              <a:rPr lang="en-US" dirty="0"/>
              <a:t>How can you create safety around issues that may be difficult for students? </a:t>
            </a:r>
          </a:p>
          <a:p>
            <a:endParaRPr lang="en-US" dirty="0"/>
          </a:p>
          <a:p>
            <a:r>
              <a:rPr lang="en-US" b="1" dirty="0"/>
              <a:t>Sources</a:t>
            </a:r>
          </a:p>
          <a:p>
            <a:r>
              <a:rPr lang="en-US" b="0" dirty="0"/>
              <a:t>SAMHSA. (July 2014). Concept of Trauma and Guidance for a Trauma-Informed Approach. </a:t>
            </a:r>
            <a:r>
              <a:rPr lang="en-US" dirty="0"/>
              <a:t>SAMHSA’s Trauma and Justice Strategic Initiative. </a:t>
            </a:r>
            <a:r>
              <a:rPr lang="en-US" b="0" dirty="0"/>
              <a:t>https://ncsacw.acf.hhs.gov/userfiles/files/SAMHSA_Trauma.pdf</a:t>
            </a:r>
          </a:p>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2F69783F-1DAD-4AF8-A4BA-233D55775023}" type="slidenum">
              <a:rPr lang="en-US" smtClean="0"/>
              <a:t>4</a:t>
            </a:fld>
            <a:endParaRPr lang="en-US"/>
          </a:p>
        </p:txBody>
      </p:sp>
    </p:spTree>
    <p:extLst>
      <p:ext uri="{BB962C8B-B14F-4D97-AF65-F5344CB8AC3E}">
        <p14:creationId xmlns:p14="http://schemas.microsoft.com/office/powerpoint/2010/main" val="3713569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TI Approach: Safety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Level: Intermediate/Clinical</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b="1" dirty="0"/>
              <a:t>Discussion: The Sanctuary Model</a:t>
            </a:r>
          </a:p>
          <a:p>
            <a:r>
              <a:rPr lang="en-US" dirty="0"/>
              <a:t>Being trauma informed and providing trauma informed care have their origins in Sandra Bloom’s work of creating sanctuary (The Sanctuary Model)</a:t>
            </a:r>
          </a:p>
          <a:p>
            <a:r>
              <a:rPr lang="en-US" u="sng" dirty="0"/>
              <a:t>The Sanctuary Model </a:t>
            </a:r>
            <a:r>
              <a:rPr lang="en-US" dirty="0"/>
              <a:t>is an evidence-based approach for changing organizational culture to be more trauma-informed and responsive (The Institute on Trauma and Trauma-Informed Care, 2019).</a:t>
            </a:r>
          </a:p>
          <a:p>
            <a:pPr marL="171450" indent="-171450">
              <a:buFont typeface="Arial" panose="020B0604020202020204" pitchFamily="34" charset="0"/>
              <a:buChar char="•"/>
            </a:pPr>
            <a:r>
              <a:rPr lang="en-US" baseline="0" dirty="0"/>
              <a:t>Physical safety is obvious – how do we create and maintain environments that are safe for those we serve? We need to also recognize ‘felt safety’ or psychological safety.  We know that for those with trauma histories even when we control for everything we can, they may not feel fully safe. (</a:t>
            </a:r>
            <a:r>
              <a:rPr lang="en-US" dirty="0"/>
              <a:t>Bloom &amp; </a:t>
            </a:r>
            <a:r>
              <a:rPr lang="en-US" dirty="0" err="1"/>
              <a:t>Farragher</a:t>
            </a:r>
            <a:r>
              <a:rPr lang="en-US" dirty="0"/>
              <a:t>, 2013).</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are common threats to psychological safety? Unfortunately, they happen all too frequently in the workplace: sarcasm, lecturing, put-downs, outbursts, public humiliation, negative tone of voice or body language, inconsistency, unfairness, rigidity, favoritism, endless rules and regulations; infantilizing treatment, blaming and shaming. </a:t>
            </a:r>
            <a:r>
              <a:rPr lang="en-US" baseline="0" dirty="0"/>
              <a:t>(</a:t>
            </a:r>
            <a:r>
              <a:rPr lang="en-US" dirty="0"/>
              <a:t>Bloom &amp; </a:t>
            </a:r>
            <a:r>
              <a:rPr lang="en-US" dirty="0" err="1"/>
              <a:t>Farragher</a:t>
            </a:r>
            <a:r>
              <a:rPr lang="en-US" dirty="0"/>
              <a:t>, 2013).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Social: How many of us have ever felt truly safe in a social setting, a </a:t>
            </a:r>
            <a:r>
              <a:rPr lang="en-US" u="sng" dirty="0"/>
              <a:t>setting in which we felt secure, cared for, trusted, free to express our deepest thoughts and feelings without censure, unafraid of being abandoned or misjudged, </a:t>
            </a:r>
            <a:r>
              <a:rPr lang="en-US" dirty="0"/>
              <a:t>unfettered by the constant pressure of </a:t>
            </a:r>
            <a:r>
              <a:rPr lang="en-US" u="sng" dirty="0"/>
              <a:t>interpersonal competition </a:t>
            </a:r>
            <a:r>
              <a:rPr lang="en-US" dirty="0"/>
              <a:t>and yet stimulated to be thoughtful, solve problems, be creative, and be spontaneous? </a:t>
            </a:r>
            <a:r>
              <a:rPr lang="en-US" baseline="0" dirty="0"/>
              <a:t>(</a:t>
            </a:r>
            <a:r>
              <a:rPr lang="en-US" dirty="0"/>
              <a:t>Bloom &amp; </a:t>
            </a:r>
            <a:r>
              <a:rPr lang="en-US" dirty="0" err="1"/>
              <a:t>Farragher</a:t>
            </a:r>
            <a:r>
              <a:rPr lang="en-US" dirty="0"/>
              <a:t>, 2013).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Moral: Social service and mental health providers experience moral distress when they must act in a way that contradicts their personal beliefs and values.   We know that moral injury is an important area to attend to for those that have experienced many types of trauma. </a:t>
            </a:r>
            <a:r>
              <a:rPr lang="en-US" baseline="0" dirty="0"/>
              <a:t>(</a:t>
            </a:r>
            <a:r>
              <a:rPr lang="en-US" dirty="0"/>
              <a:t>Bloom &amp; </a:t>
            </a:r>
            <a:r>
              <a:rPr lang="en-US" dirty="0" err="1"/>
              <a:t>Farragher</a:t>
            </a:r>
            <a:r>
              <a:rPr lang="en-US" dirty="0"/>
              <a:t>, 2013).</a:t>
            </a:r>
          </a:p>
          <a:p>
            <a:endParaRPr lang="en-US" dirty="0"/>
          </a:p>
          <a:p>
            <a:r>
              <a:rPr lang="en-US" b="1" dirty="0"/>
              <a:t>Sources</a:t>
            </a:r>
          </a:p>
          <a:p>
            <a:pPr marL="171450" indent="-171450">
              <a:buFont typeface="Arial" panose="020B0604020202020204" pitchFamily="34" charset="0"/>
              <a:buChar char="•"/>
            </a:pPr>
            <a:r>
              <a:rPr lang="en-US" dirty="0"/>
              <a:t>Bloom, S. L. &amp; </a:t>
            </a:r>
            <a:r>
              <a:rPr lang="en-US" dirty="0" err="1"/>
              <a:t>Farragher</a:t>
            </a:r>
            <a:r>
              <a:rPr lang="en-US" dirty="0"/>
              <a:t>, B. (2013). Restoring Sanctuary: A New Operating System for Trauma-Informed Systems of Care. New York, NY: Oxford University Press.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Institute on Trauma and Trauma-Informed Care [ITTIC]. (2021, October). Trauma-Informed Organizational Change Manual. University at Buffalo School of Social Work. </a:t>
            </a:r>
            <a:r>
              <a:rPr lang="en-US" dirty="0">
                <a:hlinkClick r:id="rId3"/>
              </a:rPr>
              <a:t>http://socialwork.buffalo.edu/social-research/institutes-centers/institute-on-trauma-and-trauma-informed-care/Trauma-Informed-Organizational-Change-Manual0.html</a:t>
            </a:r>
            <a:endParaRPr lang="en-US" dirty="0"/>
          </a:p>
          <a:p>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35376AF8-99A7-4510-9258-C9C49AD98837}" type="slidenum">
              <a:rPr lang="en-US" smtClean="0"/>
              <a:t>5</a:t>
            </a:fld>
            <a:endParaRPr lang="en-US"/>
          </a:p>
        </p:txBody>
      </p:sp>
    </p:spTree>
    <p:extLst>
      <p:ext uri="{BB962C8B-B14F-4D97-AF65-F5344CB8AC3E}">
        <p14:creationId xmlns:p14="http://schemas.microsoft.com/office/powerpoint/2010/main" val="3280081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TI Approach: 4 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Level: Beginner/Intermediate/Clinical</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cs typeface="Calibri"/>
            </a:endParaRPr>
          </a:p>
          <a:p>
            <a:r>
              <a:rPr lang="en-US" b="1" dirty="0">
                <a:cs typeface="Calibri"/>
              </a:rPr>
              <a:t>Discussion: </a:t>
            </a:r>
          </a:p>
          <a:p>
            <a:r>
              <a:rPr lang="en-US" b="0" u="sng" dirty="0">
                <a:cs typeface="Calibri"/>
              </a:rPr>
              <a:t>Realize</a:t>
            </a:r>
            <a:endParaRPr lang="en-US" b="0" u="sng" dirty="0"/>
          </a:p>
          <a:p>
            <a:pPr marL="171450" indent="-171450">
              <a:buFont typeface="Arial"/>
              <a:buChar char="•"/>
            </a:pPr>
            <a:r>
              <a:rPr lang="en-US" dirty="0"/>
              <a:t>The widespread impact of trauma and understand potential paths for recovery</a:t>
            </a:r>
          </a:p>
          <a:p>
            <a:pPr marL="171450" indent="-171450">
              <a:buFont typeface="Arial"/>
              <a:buChar char="•"/>
            </a:pPr>
            <a:r>
              <a:rPr lang="en-US" dirty="0"/>
              <a:t>How trauma affects individuals, groups, organizations, communities</a:t>
            </a:r>
            <a:endParaRPr lang="en-US" dirty="0">
              <a:cs typeface="Calibri" panose="020F0502020204030204"/>
            </a:endParaRPr>
          </a:p>
          <a:p>
            <a:pPr marL="171450" indent="-171450">
              <a:buFont typeface="Arial"/>
              <a:buChar char="•"/>
            </a:pPr>
            <a:r>
              <a:rPr lang="en-US" dirty="0"/>
              <a:t>Behavior</a:t>
            </a:r>
            <a:r>
              <a:rPr lang="en-US" dirty="0">
                <a:cs typeface="Calibri"/>
              </a:rPr>
              <a:t> may be a result of coping</a:t>
            </a:r>
          </a:p>
          <a:p>
            <a:pPr marL="171450" indent="-171450">
              <a:buFont typeface="Arial"/>
              <a:buChar char="•"/>
            </a:pPr>
            <a:r>
              <a:rPr lang="en-US" dirty="0">
                <a:cs typeface="Calibri"/>
              </a:rPr>
              <a:t>Trauma and trauma responses can affect all aspects of someone's life</a:t>
            </a:r>
          </a:p>
          <a:p>
            <a:r>
              <a:rPr lang="en-US" b="0" u="sng" dirty="0">
                <a:cs typeface="Calibri"/>
              </a:rPr>
              <a:t>Recognize</a:t>
            </a:r>
          </a:p>
          <a:p>
            <a:pPr marL="171450" indent="-171450">
              <a:buFont typeface="Arial"/>
              <a:buChar char="•"/>
            </a:pPr>
            <a:r>
              <a:rPr lang="en-US" dirty="0">
                <a:cs typeface="Calibri"/>
              </a:rPr>
              <a:t>The signs and symptoms of trauma responses in people you work with in the university, families, staff, etc.</a:t>
            </a:r>
          </a:p>
          <a:p>
            <a:r>
              <a:rPr lang="en-US" b="0" u="sng" dirty="0">
                <a:cs typeface="Calibri"/>
              </a:rPr>
              <a:t>Respond</a:t>
            </a:r>
          </a:p>
          <a:p>
            <a:pPr marL="171450" indent="-171450">
              <a:buFont typeface="Arial"/>
              <a:buChar char="•"/>
            </a:pPr>
            <a:r>
              <a:rPr lang="en-US" dirty="0">
                <a:cs typeface="Calibri"/>
              </a:rPr>
              <a:t>By applying principles of a trauma-informed approach at the organizational level, in workplace culture, and individual effort. </a:t>
            </a:r>
          </a:p>
          <a:p>
            <a:r>
              <a:rPr lang="en-US" b="0" u="sng" dirty="0">
                <a:cs typeface="Calibri"/>
              </a:rPr>
              <a:t>Resist Re-Traumatization</a:t>
            </a:r>
          </a:p>
          <a:p>
            <a:pPr marL="171450" indent="-171450">
              <a:buFont typeface="Arial"/>
              <a:buChar char="•"/>
            </a:pPr>
            <a:r>
              <a:rPr lang="en-US" dirty="0">
                <a:cs typeface="Calibri"/>
              </a:rPr>
              <a:t>Avoid and work to change stressful and toxic work and learning environments</a:t>
            </a:r>
          </a:p>
          <a:p>
            <a:pPr marL="171450" indent="-171450">
              <a:buFont typeface="Arial"/>
              <a:buChar char="•"/>
            </a:pPr>
            <a:r>
              <a:rPr lang="en-US" dirty="0">
                <a:cs typeface="Calibri"/>
              </a:rPr>
              <a:t>Be mindful and accommodating toward potentially triggering topics and conversations</a:t>
            </a:r>
          </a:p>
          <a:p>
            <a:r>
              <a:rPr lang="en-US" dirty="0">
                <a:cs typeface="Calibri"/>
              </a:rPr>
              <a:t>(SAMHSA, 2014). </a:t>
            </a:r>
          </a:p>
          <a:p>
            <a:endParaRPr lang="en-US" dirty="0">
              <a:cs typeface="Calibri"/>
            </a:endParaRPr>
          </a:p>
          <a:p>
            <a:r>
              <a:rPr lang="en-US" b="1" dirty="0">
                <a:cs typeface="Calibri"/>
              </a:rPr>
              <a:t>Discussion:</a:t>
            </a:r>
            <a:endParaRPr lang="en-US" dirty="0">
              <a:cs typeface="Calibri"/>
            </a:endParaRPr>
          </a:p>
          <a:p>
            <a:r>
              <a:rPr lang="en-US" dirty="0">
                <a:cs typeface="Calibri"/>
              </a:rPr>
              <a:t>Provide examples of each area with 'in their workplace' 'in their role' etc. </a:t>
            </a:r>
          </a:p>
          <a:p>
            <a:pPr marL="171450" indent="-171450">
              <a:buFont typeface="Arial" panose="020B0604020202020204" pitchFamily="34" charset="0"/>
              <a:buChar char="•"/>
            </a:pPr>
            <a:r>
              <a:rPr lang="en-US" dirty="0">
                <a:cs typeface="Calibri"/>
              </a:rPr>
              <a:t>How might trauma affect students in your environment? What might that look like? </a:t>
            </a:r>
          </a:p>
          <a:p>
            <a:pPr marL="171450" indent="-171450">
              <a:buFont typeface="Arial" panose="020B0604020202020204" pitchFamily="34" charset="0"/>
              <a:buChar char="•"/>
            </a:pPr>
            <a:endParaRPr lang="en-US" dirty="0">
              <a:cs typeface="Calibri"/>
            </a:endParaRPr>
          </a:p>
          <a:p>
            <a:r>
              <a:rPr lang="en-US" b="1" dirty="0">
                <a:cs typeface="Calibri"/>
              </a:rPr>
              <a:t>Sources</a:t>
            </a:r>
          </a:p>
          <a:p>
            <a:pPr marL="171450" indent="-171450">
              <a:buFont typeface="Arial" panose="020B0604020202020204" pitchFamily="34" charset="0"/>
              <a:buChar char="•"/>
            </a:pPr>
            <a:r>
              <a:rPr lang="en-US" dirty="0">
                <a:cs typeface="Calibri"/>
              </a:rPr>
              <a:t>SAMHSA. (2014, July). SAMHSA's Concept of Trauma and Guidance for a Trauma-Informed Approach. SAMHSA's Trauma and Justice Strategic Initiative. </a:t>
            </a:r>
            <a:r>
              <a:rPr lang="en-US" dirty="0"/>
              <a:t>https://ncsacw.samhsa.gov/userfiles/files/SAMHSA_Trauma.pdf</a:t>
            </a:r>
            <a:endParaRPr lang="en-US" dirty="0">
              <a:cs typeface="Calibri"/>
            </a:endParaRP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2F69783F-1DAD-4AF8-A4BA-233D55775023}" type="slidenum">
              <a:rPr lang="en-US" smtClean="0"/>
              <a:t>6</a:t>
            </a:fld>
            <a:endParaRPr lang="en-US"/>
          </a:p>
        </p:txBody>
      </p:sp>
    </p:spTree>
    <p:extLst>
      <p:ext uri="{BB962C8B-B14F-4D97-AF65-F5344CB8AC3E}">
        <p14:creationId xmlns:p14="http://schemas.microsoft.com/office/powerpoint/2010/main" val="1657720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TI Approach: Re-Traumatization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Level: Beginner/Intermediate/Clinical</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b="1" dirty="0"/>
              <a:t>Discussion: What is re-traumatization? How does it occur?</a:t>
            </a:r>
          </a:p>
          <a:p>
            <a:pPr marL="171450" indent="-171450">
              <a:buFont typeface="Arial" panose="020B0604020202020204" pitchFamily="34" charset="0"/>
              <a:buChar char="•"/>
            </a:pPr>
            <a:r>
              <a:rPr lang="en-US" dirty="0"/>
              <a:t>One of the risks that we take when we don’t do the work to assure that our services and programs are trauma informed is that through our intervention we retraumatize.  This can actually make things worse.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cap="all"/>
            </a:pPr>
            <a:r>
              <a:rPr lang="en-US" u="sng" cap="none" dirty="0"/>
              <a:t>Re-traumatization</a:t>
            </a:r>
            <a:r>
              <a:rPr lang="en-US" cap="none" dirty="0"/>
              <a:t> is: interaction, procedure or something in the physical environment that </a:t>
            </a:r>
            <a:r>
              <a:rPr lang="en-US" b="0" u="sng" cap="none" dirty="0"/>
              <a:t>replicates someone's trauma </a:t>
            </a:r>
            <a:r>
              <a:rPr lang="en-US" cap="none" dirty="0"/>
              <a:t>literally or symbolically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cap="all"/>
            </a:pPr>
            <a:r>
              <a:rPr lang="en-US" cap="none" dirty="0"/>
              <a:t>Re-traumatization can result from triggers, be unintentional, and be literal or symbolic replication of the person’s traumatic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cap="all"/>
            </a:pPr>
            <a:r>
              <a:rPr lang="en-US" cap="none" dirty="0"/>
              <a:t>Re-traumatization can be avoided when organizations embody the 4 R’s and work in a trauma-informed manner.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cap="all"/>
            </a:pPr>
            <a:endParaRPr lang="en-US" cap="none" dirty="0"/>
          </a:p>
          <a:p>
            <a:r>
              <a:rPr lang="en-US" b="1" dirty="0"/>
              <a:t>Discussion Questions: Consider how the following events may result in re-traumatization</a:t>
            </a:r>
          </a:p>
          <a:p>
            <a:pPr marL="171450" indent="-171450">
              <a:buFont typeface="Arial" panose="020B0604020202020204" pitchFamily="34" charset="0"/>
              <a:buChar char="•"/>
            </a:pPr>
            <a:r>
              <a:rPr lang="en-US" dirty="0"/>
              <a:t>Being a victim of sexual assault or harassment within an organization and coming forward…</a:t>
            </a:r>
          </a:p>
          <a:p>
            <a:pPr marL="171450" indent="-171450">
              <a:buFont typeface="Arial" panose="020B0604020202020204" pitchFamily="34" charset="0"/>
              <a:buChar char="•"/>
            </a:pPr>
            <a:r>
              <a:rPr lang="en-US" dirty="0"/>
              <a:t>When a sexual assault scandal surfaces at the university…</a:t>
            </a:r>
          </a:p>
          <a:p>
            <a:pPr marL="171450" indent="-171450">
              <a:buFont typeface="Arial" panose="020B0604020202020204" pitchFamily="34" charset="0"/>
              <a:buChar char="•"/>
            </a:pPr>
            <a:r>
              <a:rPr lang="en-US" dirty="0"/>
              <a:t>When a student or campus community member attempts suicide…</a:t>
            </a:r>
          </a:p>
          <a:p>
            <a:pPr marL="171450" indent="-171450">
              <a:buFont typeface="Arial" panose="020B0604020202020204" pitchFamily="34" charset="0"/>
              <a:buChar char="•"/>
            </a:pPr>
            <a:r>
              <a:rPr lang="en-US" dirty="0"/>
              <a:t>An event of race-based police violence nearby… </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9C4CBE54-04D9-4E53-B88C-BCBFA536F2D6}" type="slidenum">
              <a:rPr lang="en-US" smtClean="0"/>
              <a:t>7</a:t>
            </a:fld>
            <a:endParaRPr lang="en-US"/>
          </a:p>
        </p:txBody>
      </p:sp>
    </p:spTree>
    <p:extLst>
      <p:ext uri="{BB962C8B-B14F-4D97-AF65-F5344CB8AC3E}">
        <p14:creationId xmlns:p14="http://schemas.microsoft.com/office/powerpoint/2010/main" val="303931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TI Approach: Re-Traumatization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Level: Beginner/Intermediate/Clinical</a:t>
            </a:r>
            <a:endParaRPr lang="en-US" dirty="0"/>
          </a:p>
          <a:p>
            <a:endParaRPr lang="en-US" dirty="0"/>
          </a:p>
          <a:p>
            <a:pPr marL="0" indent="0">
              <a:buFont typeface="Arial" panose="020B0604020202020204" pitchFamily="34" charset="0"/>
              <a:buNone/>
            </a:pPr>
            <a:r>
              <a:rPr lang="en-US" b="1" dirty="0"/>
              <a:t>Discussion</a:t>
            </a:r>
          </a:p>
          <a:p>
            <a:pPr marL="171450" indent="-171450">
              <a:buFont typeface="Arial" panose="020B0604020202020204" pitchFamily="34" charset="0"/>
              <a:buChar char="•"/>
            </a:pPr>
            <a:r>
              <a:rPr lang="en-US" dirty="0"/>
              <a:t>One of the primary objectives of working to be trauma informed is to commit to preventing re-traumatization.  This is the re-experiencing of the traumatic event that happens with a new traumatizing event.   </a:t>
            </a:r>
          </a:p>
          <a:p>
            <a:pPr marL="171450" indent="-171450">
              <a:buFont typeface="Arial" panose="020B0604020202020204" pitchFamily="34" charset="0"/>
              <a:buChar char="•"/>
            </a:pPr>
            <a:r>
              <a:rPr lang="en-US" dirty="0"/>
              <a:t>People who have experienced trauma most often grow through their experience (post traumatic growth) we also know that for some there may be experiences or reminders that cause additional traumatic stress.  </a:t>
            </a:r>
          </a:p>
          <a:p>
            <a:pPr marL="171450" indent="-171450">
              <a:buFont typeface="Arial" panose="020B0604020202020204" pitchFamily="34" charset="0"/>
              <a:buChar char="•"/>
            </a:pPr>
            <a:r>
              <a:rPr lang="en-US" dirty="0"/>
              <a:t>Trauma reminders are called triggers.  A trigger could be an experience, thought, feeling, sensory experience that is a reminder and can even contribute to experiencing some of the symptoms we talked about earlier.   The re traumatization can be a literal or symbolic replication of their original experience.   </a:t>
            </a:r>
          </a:p>
          <a:p>
            <a:pPr marL="171450" indent="-171450">
              <a:buFont typeface="Arial" panose="020B0604020202020204" pitchFamily="34" charset="0"/>
              <a:buChar char="•"/>
            </a:pPr>
            <a:r>
              <a:rPr lang="en-US" dirty="0"/>
              <a:t>The above-mentioned contributors to re-traumatization should be considered when asking: “What can I do to prevent re-traumatization in my work?” </a:t>
            </a:r>
          </a:p>
          <a:p>
            <a:endParaRPr lang="en-US" dirty="0"/>
          </a:p>
          <a:p>
            <a:r>
              <a:rPr lang="en-US" b="1" dirty="0"/>
              <a:t>Sources: </a:t>
            </a:r>
          </a:p>
          <a:p>
            <a:r>
              <a:rPr lang="en-US" dirty="0"/>
              <a:t>Institute of Trauma and Trauma-Informed Care. (2021). </a:t>
            </a:r>
            <a:r>
              <a:rPr lang="en-US" dirty="0" err="1"/>
              <a:t>ReTraumatization</a:t>
            </a:r>
            <a:r>
              <a:rPr lang="en-US" dirty="0"/>
              <a:t>: What Hurts? </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C3F4B740-3621-4B02-BEB4-8080733F8557}" type="slidenum">
              <a:rPr lang="en-US" smtClean="0"/>
              <a:t>8</a:t>
            </a:fld>
            <a:endParaRPr lang="en-US"/>
          </a:p>
        </p:txBody>
      </p:sp>
    </p:spTree>
    <p:extLst>
      <p:ext uri="{BB962C8B-B14F-4D97-AF65-F5344CB8AC3E}">
        <p14:creationId xmlns:p14="http://schemas.microsoft.com/office/powerpoint/2010/main" val="1017687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TI Approach: Universal Precautions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cs typeface="Calibri"/>
              </a:rPr>
              <a:t>Level: Beginner/Intermediate/Clinical</a:t>
            </a:r>
            <a:endParaRPr lang="en-US" dirty="0"/>
          </a:p>
          <a:p>
            <a:pPr defTabSz="929295">
              <a:defRPr/>
            </a:pPr>
            <a:endParaRPr lang="en-US" dirty="0"/>
          </a:p>
          <a:p>
            <a:pPr defTabSz="929295">
              <a:defRPr/>
            </a:pPr>
            <a:r>
              <a:rPr lang="en-US" b="1" dirty="0"/>
              <a:t>Discussion</a:t>
            </a:r>
            <a:r>
              <a:rPr lang="en-US" dirty="0"/>
              <a:t>: So what do we do? Do I have to ‘walk on eggshells’ now to avoid re-traumatization? No! </a:t>
            </a:r>
          </a:p>
          <a:p>
            <a:pPr marL="171450" marR="0" lvl="0" indent="-171450" algn="l" defTabSz="92929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Let’s compare the universal precautions we’re about to discuss to the medical field… Doctors, nurses, and other medical professionals use preventative measurements to contain potentially hazardous or infectious materials/fluids. This keeps everyone as safe as possible and is just part of being a medical professional and patient. </a:t>
            </a:r>
          </a:p>
          <a:p>
            <a:pPr marL="171450" marR="0" lvl="0" indent="-171450" algn="l" defTabSz="92929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Taking universal precautions approach, you would be treating all fluid in the same manner without first determining the level of hazard</a:t>
            </a:r>
          </a:p>
          <a:p>
            <a:pPr marL="0" marR="0" lvl="0" indent="0" algn="l" defTabSz="92929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So how do I ‘glove up’?</a:t>
            </a:r>
          </a:p>
          <a:p>
            <a:pPr marL="171450" indent="-171450" defTabSz="929295">
              <a:buFont typeface="Arial" panose="020B0604020202020204" pitchFamily="34" charset="0"/>
              <a:buChar char="•"/>
              <a:defRPr/>
            </a:pPr>
            <a:r>
              <a:rPr lang="en-US" dirty="0"/>
              <a:t>Trauma Informed care is  also a universal precaution – assume that all individual have a history of trauma -</a:t>
            </a:r>
            <a:r>
              <a:rPr lang="en-US" sz="1600" b="1" dirty="0"/>
              <a:t>glove up metaphorically </a:t>
            </a:r>
            <a:r>
              <a:rPr lang="en-US" dirty="0"/>
              <a:t>– change interaction style, policies, procedures, in order to reduce the possibility of triggering or re-traumatizing others </a:t>
            </a:r>
          </a:p>
          <a:p>
            <a:pPr marL="171450" indent="-171450" defTabSz="929295">
              <a:buFont typeface="Arial" panose="020B0604020202020204" pitchFamily="34" charset="0"/>
              <a:buChar char="•"/>
              <a:defRPr/>
            </a:pPr>
            <a:r>
              <a:rPr lang="en-US" dirty="0"/>
              <a:t>This is why we have models of the 6 Key Principles of a Trauma-informed Approach AND the 4 R’s to guide your work. </a:t>
            </a:r>
          </a:p>
          <a:p>
            <a:endParaRPr lang="en-US" dirty="0"/>
          </a:p>
          <a:p>
            <a:r>
              <a:rPr lang="en-US" b="1" dirty="0"/>
              <a:t>Sources</a:t>
            </a:r>
          </a:p>
          <a:p>
            <a:r>
              <a:rPr lang="en-US" dirty="0"/>
              <a:t>Sourced from: Williams-</a:t>
            </a:r>
            <a:r>
              <a:rPr lang="en-US" dirty="0" err="1"/>
              <a:t>Hecksel</a:t>
            </a:r>
            <a:r>
              <a:rPr lang="en-US" dirty="0"/>
              <a:t>, C., Miller, D., &amp; Fritz, T. (n.d.). Building Trauma-Informed Learning Environments.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ea typeface="+mj-ea"/>
                <a:cs typeface="+mj-cs"/>
              </a:rPr>
              <a:t>Bloom &amp; </a:t>
            </a:r>
            <a:r>
              <a:rPr lang="en-US" sz="1200" dirty="0" err="1">
                <a:latin typeface="+mj-lt"/>
                <a:ea typeface="+mj-ea"/>
                <a:cs typeface="+mj-cs"/>
              </a:rPr>
              <a:t>Farragher</a:t>
            </a:r>
            <a:r>
              <a:rPr lang="en-US" sz="1200" dirty="0">
                <a:latin typeface="+mj-lt"/>
                <a:ea typeface="+mj-ea"/>
                <a:cs typeface="+mj-cs"/>
              </a:rPr>
              <a:t> (2013)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ea typeface="+mj-ea"/>
                <a:cs typeface="+mj-cs"/>
              </a:rPr>
              <a:t>Burke Harris (2014)</a:t>
            </a:r>
          </a:p>
          <a:p>
            <a:endParaRPr lang="en-US" dirty="0"/>
          </a:p>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9C4CBE54-04D9-4E53-B88C-BCBFA536F2D6}" type="slidenum">
              <a:rPr lang="en-US" smtClean="0"/>
              <a:t>9</a:t>
            </a:fld>
            <a:endParaRPr lang="en-US"/>
          </a:p>
        </p:txBody>
      </p:sp>
    </p:spTree>
    <p:extLst>
      <p:ext uri="{BB962C8B-B14F-4D97-AF65-F5344CB8AC3E}">
        <p14:creationId xmlns:p14="http://schemas.microsoft.com/office/powerpoint/2010/main" val="2119601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5D8FD7-50FB-42C8-B0F2-6C4EDC5C3B8E}"/>
              </a:ext>
            </a:extLst>
          </p:cNvPr>
          <p:cNvSpPr/>
          <p:nvPr userDrawn="1"/>
        </p:nvSpPr>
        <p:spPr>
          <a:xfrm>
            <a:off x="0" y="0"/>
            <a:ext cx="12192000" cy="6002088"/>
          </a:xfrm>
          <a:prstGeom prst="rect">
            <a:avLst/>
          </a:prstGeom>
          <a:solidFill>
            <a:srgbClr val="1845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21544"/>
          <a:stretch/>
        </p:blipFill>
        <p:spPr>
          <a:xfrm>
            <a:off x="4108522" y="1228437"/>
            <a:ext cx="7815173" cy="4775325"/>
          </a:xfrm>
          <a:prstGeom prst="rect">
            <a:avLst/>
          </a:prstGeom>
        </p:spPr>
      </p:pic>
      <p:sp>
        <p:nvSpPr>
          <p:cNvPr id="2" name="Title 1"/>
          <p:cNvSpPr>
            <a:spLocks noGrp="1"/>
          </p:cNvSpPr>
          <p:nvPr>
            <p:ph type="ctrTitle"/>
          </p:nvPr>
        </p:nvSpPr>
        <p:spPr>
          <a:xfrm>
            <a:off x="355178" y="1177549"/>
            <a:ext cx="5657151" cy="2387600"/>
          </a:xfrm>
          <a:prstGeom prst="rect">
            <a:avLst/>
          </a:prstGeom>
        </p:spPr>
        <p:txBody>
          <a:bodyPr anchor="b"/>
          <a:lstStyle>
            <a:lvl1pPr algn="l">
              <a:defRPr sz="48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355178" y="3584650"/>
            <a:ext cx="5430047" cy="641121"/>
          </a:xfrm>
          <a:prstGeom prst="rect">
            <a:avLst/>
          </a:prstGeom>
        </p:spPr>
        <p:txBody>
          <a:bodyPr/>
          <a:lstStyle>
            <a:lvl1pPr marL="0" indent="0" algn="l">
              <a:buNone/>
              <a:defRPr sz="16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32509553-3B66-4933-BB35-1D0DEB24776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687" y="6052976"/>
            <a:ext cx="4521314" cy="696200"/>
          </a:xfrm>
          <a:prstGeom prst="rect">
            <a:avLst/>
          </a:prstGeom>
        </p:spPr>
      </p:pic>
    </p:spTree>
    <p:extLst>
      <p:ext uri="{BB962C8B-B14F-4D97-AF65-F5344CB8AC3E}">
        <p14:creationId xmlns:p14="http://schemas.microsoft.com/office/powerpoint/2010/main" val="13295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4E1D-7D8C-48DA-A91B-7681B89576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EE7DD9-EE60-4C56-BB6C-4133D09C02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77D51F-AD56-47E5-8E7A-B7C27DD0A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3AECF9-8199-4D67-8E7F-07750D9C9092}"/>
              </a:ext>
            </a:extLst>
          </p:cNvPr>
          <p:cNvSpPr>
            <a:spLocks noGrp="1"/>
          </p:cNvSpPr>
          <p:nvPr>
            <p:ph type="dt" sz="half" idx="10"/>
          </p:nvPr>
        </p:nvSpPr>
        <p:spPr/>
        <p:txBody>
          <a:bodyPr/>
          <a:lstStyle/>
          <a:p>
            <a:fld id="{DC410804-27E3-430A-BB42-B831260DE39A}" type="datetime1">
              <a:rPr lang="en-US" smtClean="0"/>
              <a:t>8/29/2022</a:t>
            </a:fld>
            <a:endParaRPr lang="en-US"/>
          </a:p>
        </p:txBody>
      </p:sp>
      <p:sp>
        <p:nvSpPr>
          <p:cNvPr id="6" name="Footer Placeholder 5">
            <a:extLst>
              <a:ext uri="{FF2B5EF4-FFF2-40B4-BE49-F238E27FC236}">
                <a16:creationId xmlns:a16="http://schemas.microsoft.com/office/drawing/2014/main" id="{187EF481-7724-49B4-9B1E-429FB53F659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83B493BB-1BA6-4EA6-978D-025EE02C739E}"/>
              </a:ext>
            </a:extLst>
          </p:cNvPr>
          <p:cNvSpPr>
            <a:spLocks noGrp="1"/>
          </p:cNvSpPr>
          <p:nvPr>
            <p:ph type="sldNum" sz="quarter" idx="12"/>
          </p:nvPr>
        </p:nvSpPr>
        <p:spPr/>
        <p:txBody>
          <a:bodyPr/>
          <a:lstStyle/>
          <a:p>
            <a:fld id="{F3450C42-9A0B-4425-92C2-70FCF7C45734}" type="slidenum">
              <a:rPr lang="en-US" smtClean="0"/>
              <a:t>‹#›</a:t>
            </a:fld>
            <a:endParaRPr lang="en-US"/>
          </a:p>
        </p:txBody>
      </p:sp>
    </p:spTree>
    <p:extLst>
      <p:ext uri="{BB962C8B-B14F-4D97-AF65-F5344CB8AC3E}">
        <p14:creationId xmlns:p14="http://schemas.microsoft.com/office/powerpoint/2010/main" val="410741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Alterna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3B23E5-03F6-4E72-8CA6-2E272A12FA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2388" y="199642"/>
            <a:ext cx="8441005" cy="6563569"/>
          </a:xfrm>
          <a:prstGeom prst="rect">
            <a:avLst/>
          </a:prstGeom>
        </p:spPr>
      </p:pic>
      <p:sp>
        <p:nvSpPr>
          <p:cNvPr id="9" name="Rectangle 8">
            <a:extLst>
              <a:ext uri="{FF2B5EF4-FFF2-40B4-BE49-F238E27FC236}">
                <a16:creationId xmlns:a16="http://schemas.microsoft.com/office/drawing/2014/main" id="{395D8FD7-50FB-42C8-B0F2-6C4EDC5C3B8E}"/>
              </a:ext>
            </a:extLst>
          </p:cNvPr>
          <p:cNvSpPr/>
          <p:nvPr userDrawn="1"/>
        </p:nvSpPr>
        <p:spPr>
          <a:xfrm flipV="1">
            <a:off x="0" y="6002088"/>
            <a:ext cx="12192000" cy="872744"/>
          </a:xfrm>
          <a:prstGeom prst="rect">
            <a:avLst/>
          </a:prstGeom>
          <a:solidFill>
            <a:srgbClr val="1845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86560" y="2653798"/>
            <a:ext cx="7198120" cy="2102092"/>
          </a:xfrm>
          <a:prstGeom prst="rect">
            <a:avLst/>
          </a:prstGeom>
        </p:spPr>
        <p:txBody>
          <a:bodyPr anchor="t" anchorCtr="0"/>
          <a:lstStyle>
            <a:lvl1pPr algn="l">
              <a:defRPr sz="4800" b="1">
                <a:solidFill>
                  <a:srgbClr val="09503A"/>
                </a:solidFill>
              </a:defRPr>
            </a:lvl1pPr>
          </a:lstStyle>
          <a:p>
            <a:r>
              <a:rPr lang="en-US"/>
              <a:t>Click to edit Master title style</a:t>
            </a:r>
          </a:p>
        </p:txBody>
      </p:sp>
      <p:sp>
        <p:nvSpPr>
          <p:cNvPr id="3" name="Subtitle 2"/>
          <p:cNvSpPr>
            <a:spLocks noGrp="1"/>
          </p:cNvSpPr>
          <p:nvPr>
            <p:ph type="subTitle" idx="1"/>
          </p:nvPr>
        </p:nvSpPr>
        <p:spPr>
          <a:xfrm>
            <a:off x="737898" y="2131016"/>
            <a:ext cx="6589377" cy="565596"/>
          </a:xfrm>
          <a:prstGeom prst="rect">
            <a:avLst/>
          </a:prstGeom>
        </p:spPr>
        <p:txBody>
          <a:bodyPr anchor="b" anchorCtr="0"/>
          <a:lstStyle>
            <a:lvl1pPr marL="0" indent="0" algn="l">
              <a:buNone/>
              <a:defRPr sz="1600" cap="all" baseline="0">
                <a:solidFill>
                  <a:srgbClr val="0950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Graphic 9">
            <a:extLst>
              <a:ext uri="{FF2B5EF4-FFF2-40B4-BE49-F238E27FC236}">
                <a16:creationId xmlns:a16="http://schemas.microsoft.com/office/drawing/2014/main" id="{9D5941BB-70FD-4091-9128-FC1F0CAF31A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607" y="0"/>
            <a:ext cx="4521314" cy="696200"/>
          </a:xfrm>
          <a:prstGeom prst="rect">
            <a:avLst/>
          </a:prstGeom>
        </p:spPr>
      </p:pic>
    </p:spTree>
    <p:extLst>
      <p:ext uri="{BB962C8B-B14F-4D97-AF65-F5344CB8AC3E}">
        <p14:creationId xmlns:p14="http://schemas.microsoft.com/office/powerpoint/2010/main" val="3063463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Content">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18035" y="2372009"/>
            <a:ext cx="6626520" cy="4354672"/>
          </a:xfrm>
          <a:prstGeom prst="rect">
            <a:avLst/>
          </a:prstGeom>
        </p:spPr>
        <p:txBody>
          <a:bodyPr lIns="38396" tIns="19198" rIns="38396" bIns="19198">
            <a:normAutofit/>
          </a:bodyPr>
          <a:lstStyle>
            <a:lvl1pPr marL="0" indent="0">
              <a:lnSpc>
                <a:spcPct val="90000"/>
              </a:lnSpc>
              <a:buNone/>
              <a:defRPr sz="2800">
                <a:latin typeface="+mn-lt"/>
              </a:defRPr>
            </a:lvl1pPr>
            <a:lvl2pPr marL="457200" indent="0">
              <a:lnSpc>
                <a:spcPct val="150000"/>
              </a:lnSpc>
              <a:spcBef>
                <a:spcPts val="1200"/>
              </a:spcBef>
              <a:buNone/>
              <a:defRPr sz="2800">
                <a:latin typeface="+mn-lt"/>
              </a:defRPr>
            </a:lvl2pPr>
            <a:lvl3pPr marL="914239" indent="0">
              <a:lnSpc>
                <a:spcPct val="150000"/>
              </a:lnSpc>
              <a:spcBef>
                <a:spcPts val="1200"/>
              </a:spcBef>
              <a:buNone/>
              <a:defRPr sz="2800">
                <a:latin typeface="+mn-lt"/>
              </a:defRPr>
            </a:lvl3pPr>
            <a:lvl4pPr marL="1371359" indent="0">
              <a:lnSpc>
                <a:spcPct val="150000"/>
              </a:lnSpc>
              <a:spcBef>
                <a:spcPts val="1200"/>
              </a:spcBef>
              <a:buNone/>
              <a:defRPr sz="2800">
                <a:latin typeface="+mn-lt"/>
              </a:defRPr>
            </a:lvl4pPr>
            <a:lvl5pPr marL="1828478" indent="0">
              <a:lnSpc>
                <a:spcPct val="150000"/>
              </a:lnSpc>
              <a:spcBef>
                <a:spcPts val="1200"/>
              </a:spcBef>
              <a:buNone/>
              <a:defRPr sz="2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01AD3985-BEF1-41FA-A193-A94C928DDC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003" r="28504"/>
          <a:stretch/>
        </p:blipFill>
        <p:spPr>
          <a:xfrm>
            <a:off x="7745507" y="836147"/>
            <a:ext cx="4446493" cy="6027998"/>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Content Placeholder 2"/>
          <p:cNvSpPr>
            <a:spLocks noGrp="1"/>
          </p:cNvSpPr>
          <p:nvPr>
            <p:ph idx="15" hasCustomPrompt="1"/>
          </p:nvPr>
        </p:nvSpPr>
        <p:spPr>
          <a:xfrm>
            <a:off x="7886601" y="2405773"/>
            <a:ext cx="4126105" cy="4354672"/>
          </a:xfrm>
          <a:prstGeom prst="rect">
            <a:avLst/>
          </a:prstGeom>
        </p:spPr>
        <p:txBody>
          <a:bodyPr lIns="38396" tIns="19198" rIns="38396" bIns="19198">
            <a:normAutofit/>
          </a:bodyPr>
          <a:lstStyle>
            <a:lvl1pPr marL="0" indent="0">
              <a:lnSpc>
                <a:spcPct val="150000"/>
              </a:lnSpc>
              <a:spcBef>
                <a:spcPts val="0"/>
              </a:spcBef>
              <a:buNone/>
              <a:defRPr sz="2800">
                <a:solidFill>
                  <a:schemeClr val="bg1"/>
                </a:solidFill>
                <a:latin typeface="+mn-lt"/>
              </a:defRPr>
            </a:lvl1pPr>
            <a:lvl2pPr marL="457200" indent="0">
              <a:lnSpc>
                <a:spcPct val="150000"/>
              </a:lnSpc>
              <a:spcBef>
                <a:spcPts val="0"/>
              </a:spcBef>
              <a:buNone/>
              <a:defRPr sz="2800">
                <a:solidFill>
                  <a:schemeClr val="bg1"/>
                </a:solidFill>
                <a:latin typeface="+mn-lt"/>
              </a:defRPr>
            </a:lvl2pPr>
            <a:lvl3pPr marL="914239" indent="0">
              <a:lnSpc>
                <a:spcPct val="150000"/>
              </a:lnSpc>
              <a:spcBef>
                <a:spcPts val="0"/>
              </a:spcBef>
              <a:buNone/>
              <a:defRPr sz="2800">
                <a:solidFill>
                  <a:schemeClr val="bg1"/>
                </a:solidFill>
                <a:latin typeface="+mn-lt"/>
              </a:defRPr>
            </a:lvl3pPr>
            <a:lvl4pPr marL="1371359" indent="0">
              <a:lnSpc>
                <a:spcPct val="150000"/>
              </a:lnSpc>
              <a:spcBef>
                <a:spcPts val="0"/>
              </a:spcBef>
              <a:buNone/>
              <a:defRPr sz="2800">
                <a:solidFill>
                  <a:schemeClr val="bg1"/>
                </a:solidFill>
                <a:latin typeface="+mn-lt"/>
              </a:defRPr>
            </a:lvl4pPr>
            <a:lvl5pPr marL="1828478" indent="0">
              <a:lnSpc>
                <a:spcPct val="150000"/>
              </a:lnSpc>
              <a:spcBef>
                <a:spcPts val="0"/>
              </a:spcBef>
              <a:buNone/>
              <a:defRPr sz="2800">
                <a:solidFill>
                  <a:schemeClr val="bg1"/>
                </a:solidFill>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6" name="Graphic 15">
            <a:extLst>
              <a:ext uri="{FF2B5EF4-FFF2-40B4-BE49-F238E27FC236}">
                <a16:creationId xmlns:a16="http://schemas.microsoft.com/office/drawing/2014/main" id="{5C0ADE73-7985-4F30-8727-0E802D80A2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7014"/>
            <a:ext cx="4521314" cy="696200"/>
          </a:xfrm>
          <a:prstGeom prst="rect">
            <a:avLst/>
          </a:prstGeom>
        </p:spPr>
      </p:pic>
      <p:sp>
        <p:nvSpPr>
          <p:cNvPr id="14" name="Title 1">
            <a:extLst>
              <a:ext uri="{FF2B5EF4-FFF2-40B4-BE49-F238E27FC236}">
                <a16:creationId xmlns:a16="http://schemas.microsoft.com/office/drawing/2014/main" id="{F9223D29-9C71-4EE6-A41E-3C54DA54529D}"/>
              </a:ext>
            </a:extLst>
          </p:cNvPr>
          <p:cNvSpPr txBox="1">
            <a:spLocks/>
          </p:cNvSpPr>
          <p:nvPr userDrawn="1"/>
        </p:nvSpPr>
        <p:spPr>
          <a:xfrm>
            <a:off x="186515" y="1044575"/>
            <a:ext cx="10972800" cy="1037561"/>
          </a:xfrm>
          <a:prstGeom prst="rect">
            <a:avLst/>
          </a:prstGeom>
        </p:spPr>
        <p:txBody>
          <a:bodyPr lIns="38396" tIns="19198" rIns="38396" bIns="19198" anchor="t">
            <a:noAutofit/>
          </a:bodyPr>
          <a:lstStyle>
            <a:lvl1pPr algn="l" defTabSz="914400" rtl="0" eaLnBrk="1" latinLnBrk="0" hangingPunct="1">
              <a:lnSpc>
                <a:spcPct val="90000"/>
              </a:lnSpc>
              <a:spcBef>
                <a:spcPct val="0"/>
              </a:spcBef>
              <a:buNone/>
              <a:defRPr sz="4400" b="1" kern="1200" baseline="0">
                <a:solidFill>
                  <a:srgbClr val="09503A"/>
                </a:solidFill>
                <a:latin typeface="+mj-lt"/>
                <a:ea typeface="+mj-ea"/>
                <a:cs typeface="+mj-cs"/>
              </a:defRPr>
            </a:lvl1pPr>
          </a:lstStyle>
          <a:p>
            <a:endParaRPr lang="en-US" dirty="0"/>
          </a:p>
        </p:txBody>
      </p:sp>
      <p:sp>
        <p:nvSpPr>
          <p:cNvPr id="17" name="Text Placeholder 4">
            <a:extLst>
              <a:ext uri="{FF2B5EF4-FFF2-40B4-BE49-F238E27FC236}">
                <a16:creationId xmlns:a16="http://schemas.microsoft.com/office/drawing/2014/main" id="{F4D8F09D-1FE2-433E-B936-09B12F15EF61}"/>
              </a:ext>
            </a:extLst>
          </p:cNvPr>
          <p:cNvSpPr>
            <a:spLocks noGrp="1"/>
          </p:cNvSpPr>
          <p:nvPr>
            <p:ph type="body" sz="quarter" idx="16"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dirty="0"/>
              <a:t>Subtitle</a:t>
            </a:r>
          </a:p>
        </p:txBody>
      </p:sp>
      <p:sp>
        <p:nvSpPr>
          <p:cNvPr id="18" name="Title 1">
            <a:extLst>
              <a:ext uri="{FF2B5EF4-FFF2-40B4-BE49-F238E27FC236}">
                <a16:creationId xmlns:a16="http://schemas.microsoft.com/office/drawing/2014/main" id="{0BA265CA-4838-40C1-AC0F-62FE26F4223B}"/>
              </a:ext>
            </a:extLst>
          </p:cNvPr>
          <p:cNvSpPr>
            <a:spLocks noGrp="1"/>
          </p:cNvSpPr>
          <p:nvPr>
            <p:ph type="title" hasCustomPrompt="1"/>
          </p:nvPr>
        </p:nvSpPr>
        <p:spPr>
          <a:xfrm>
            <a:off x="294582" y="1068357"/>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dirty="0"/>
              <a:t>Title Text</a:t>
            </a:r>
          </a:p>
        </p:txBody>
      </p:sp>
    </p:spTree>
    <p:extLst>
      <p:ext uri="{BB962C8B-B14F-4D97-AF65-F5344CB8AC3E}">
        <p14:creationId xmlns:p14="http://schemas.microsoft.com/office/powerpoint/2010/main" val="87000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3" y="0"/>
            <a:ext cx="12216631" cy="6858000"/>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Content Placeholder 2"/>
          <p:cNvSpPr>
            <a:spLocks noGrp="1"/>
          </p:cNvSpPr>
          <p:nvPr>
            <p:ph idx="1" hasCustomPrompt="1"/>
          </p:nvPr>
        </p:nvSpPr>
        <p:spPr>
          <a:xfrm>
            <a:off x="918035" y="2390116"/>
            <a:ext cx="10972800" cy="4336565"/>
          </a:xfrm>
          <a:prstGeom prst="rect">
            <a:avLst/>
          </a:prstGeom>
        </p:spPr>
        <p:txBody>
          <a:bodyPr lIns="38396" tIns="19198" rIns="38396" bIns="19198">
            <a:normAutofit/>
          </a:bodyPr>
          <a:lstStyle>
            <a:lvl1pPr>
              <a:lnSpc>
                <a:spcPct val="90000"/>
              </a:lnSpc>
              <a:defRPr sz="2800">
                <a:latin typeface="+mn-lt"/>
              </a:defRPr>
            </a:lvl1pPr>
            <a:lvl2pPr>
              <a:lnSpc>
                <a:spcPct val="150000"/>
              </a:lnSpc>
              <a:spcBef>
                <a:spcPts val="0"/>
              </a:spcBef>
              <a:defRPr sz="2800">
                <a:latin typeface="+mn-lt"/>
              </a:defRPr>
            </a:lvl2pPr>
            <a:lvl3pPr marL="1371439" indent="-457200">
              <a:lnSpc>
                <a:spcPct val="150000"/>
              </a:lnSpc>
              <a:spcBef>
                <a:spcPts val="0"/>
              </a:spcBef>
              <a:buFont typeface="Arial" panose="020B0604020202020204" pitchFamily="34" charset="0"/>
              <a:buChar char="•"/>
              <a:defRPr sz="2800">
                <a:latin typeface="+mn-lt"/>
              </a:defRPr>
            </a:lvl3pPr>
            <a:lvl4pPr marL="1828559" indent="-457200">
              <a:lnSpc>
                <a:spcPct val="150000"/>
              </a:lnSpc>
              <a:spcBef>
                <a:spcPts val="0"/>
              </a:spcBef>
              <a:buFont typeface="Arial" panose="020B0604020202020204" pitchFamily="34" charset="0"/>
              <a:buChar char="•"/>
              <a:defRPr sz="2800">
                <a:latin typeface="+mn-lt"/>
              </a:defRPr>
            </a:lvl4pPr>
            <a:lvl5pPr marL="2285678" indent="-457200">
              <a:lnSpc>
                <a:spcPct val="150000"/>
              </a:lnSpc>
              <a:spcBef>
                <a:spcPts val="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dirty="0"/>
              <a:t>Title Text</a:t>
            </a:r>
          </a:p>
        </p:txBody>
      </p:sp>
      <p:sp>
        <p:nvSpPr>
          <p:cNvPr id="14" name="Text Placeholder 4"/>
          <p:cNvSpPr>
            <a:spLocks noGrp="1"/>
          </p:cNvSpPr>
          <p:nvPr>
            <p:ph type="body" sz="quarter" idx="14"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pic>
        <p:nvPicPr>
          <p:cNvPr id="9" name="Graphic 8">
            <a:extLst>
              <a:ext uri="{FF2B5EF4-FFF2-40B4-BE49-F238E27FC236}">
                <a16:creationId xmlns:a16="http://schemas.microsoft.com/office/drawing/2014/main" id="{C4CB34DE-AF53-45F0-9593-348E9A5E02A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4521314" cy="696200"/>
          </a:xfrm>
          <a:prstGeom prst="rect">
            <a:avLst/>
          </a:prstGeom>
        </p:spPr>
      </p:pic>
    </p:spTree>
    <p:extLst>
      <p:ext uri="{BB962C8B-B14F-4D97-AF65-F5344CB8AC3E}">
        <p14:creationId xmlns:p14="http://schemas.microsoft.com/office/powerpoint/2010/main" val="113831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Content Placeholder 2"/>
          <p:cNvSpPr>
            <a:spLocks noGrp="1"/>
          </p:cNvSpPr>
          <p:nvPr>
            <p:ph idx="1" hasCustomPrompt="1"/>
          </p:nvPr>
        </p:nvSpPr>
        <p:spPr>
          <a:xfrm>
            <a:off x="918035" y="2390116"/>
            <a:ext cx="5262464" cy="4336565"/>
          </a:xfrm>
          <a:prstGeom prst="rect">
            <a:avLst/>
          </a:prstGeom>
        </p:spPr>
        <p:txBody>
          <a:bodyPr lIns="38396" tIns="19198" rIns="38396" bIns="19198">
            <a:normAutofit/>
          </a:bodyPr>
          <a:lstStyle>
            <a:lvl1pPr>
              <a:lnSpc>
                <a:spcPct val="90000"/>
              </a:lnSpc>
              <a:defRPr sz="2800">
                <a:latin typeface="+mn-lt"/>
              </a:defRPr>
            </a:lvl1pPr>
            <a:lvl2pPr>
              <a:lnSpc>
                <a:spcPct val="150000"/>
              </a:lnSpc>
              <a:spcBef>
                <a:spcPts val="1200"/>
              </a:spcBef>
              <a:defRPr sz="2800">
                <a:latin typeface="+mn-lt"/>
              </a:defRPr>
            </a:lvl2pPr>
            <a:lvl3pPr marL="1371439" indent="-457200">
              <a:lnSpc>
                <a:spcPct val="150000"/>
              </a:lnSpc>
              <a:spcBef>
                <a:spcPts val="1200"/>
              </a:spcBef>
              <a:buFont typeface="Arial" panose="020B0604020202020204" pitchFamily="34" charset="0"/>
              <a:buChar char="•"/>
              <a:defRPr sz="2800">
                <a:latin typeface="+mn-lt"/>
              </a:defRPr>
            </a:lvl3pPr>
            <a:lvl4pPr marL="1828559" indent="-457200">
              <a:lnSpc>
                <a:spcPct val="150000"/>
              </a:lnSpc>
              <a:spcBef>
                <a:spcPts val="1200"/>
              </a:spcBef>
              <a:buFont typeface="Arial" panose="020B0604020202020204" pitchFamily="34" charset="0"/>
              <a:buChar char="•"/>
              <a:defRPr sz="2800">
                <a:latin typeface="+mn-lt"/>
              </a:defRPr>
            </a:lvl4pPr>
            <a:lvl5pPr marL="2285678" indent="-457200">
              <a:lnSpc>
                <a:spcPct val="150000"/>
              </a:lnSpc>
              <a:spcBef>
                <a:spcPts val="120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5" hasCustomPrompt="1"/>
          </p:nvPr>
        </p:nvSpPr>
        <p:spPr>
          <a:xfrm>
            <a:off x="6628371" y="2390115"/>
            <a:ext cx="5262464" cy="4336565"/>
          </a:xfrm>
          <a:prstGeom prst="rect">
            <a:avLst/>
          </a:prstGeom>
        </p:spPr>
        <p:txBody>
          <a:bodyPr lIns="38396" tIns="19198" rIns="38396" bIns="19198">
            <a:normAutofit/>
          </a:bodyPr>
          <a:lstStyle>
            <a:lvl1pPr>
              <a:lnSpc>
                <a:spcPct val="90000"/>
              </a:lnSpc>
              <a:defRPr sz="2800">
                <a:latin typeface="+mn-lt"/>
              </a:defRPr>
            </a:lvl1pPr>
            <a:lvl2pPr>
              <a:lnSpc>
                <a:spcPct val="150000"/>
              </a:lnSpc>
              <a:spcBef>
                <a:spcPts val="1200"/>
              </a:spcBef>
              <a:defRPr sz="2800">
                <a:latin typeface="+mn-lt"/>
              </a:defRPr>
            </a:lvl2pPr>
            <a:lvl3pPr marL="1371439" indent="-457200">
              <a:lnSpc>
                <a:spcPct val="150000"/>
              </a:lnSpc>
              <a:spcBef>
                <a:spcPts val="1200"/>
              </a:spcBef>
              <a:buFont typeface="Arial" panose="020B0604020202020204" pitchFamily="34" charset="0"/>
              <a:buChar char="•"/>
              <a:defRPr sz="2800">
                <a:latin typeface="+mn-lt"/>
              </a:defRPr>
            </a:lvl3pPr>
            <a:lvl4pPr marL="1828559" indent="-457200">
              <a:lnSpc>
                <a:spcPct val="150000"/>
              </a:lnSpc>
              <a:spcBef>
                <a:spcPts val="1200"/>
              </a:spcBef>
              <a:buFont typeface="Arial" panose="020B0604020202020204" pitchFamily="34" charset="0"/>
              <a:buChar char="•"/>
              <a:defRPr sz="2800">
                <a:latin typeface="+mn-lt"/>
              </a:defRPr>
            </a:lvl4pPr>
            <a:lvl5pPr marL="2285678" indent="-457200">
              <a:lnSpc>
                <a:spcPct val="150000"/>
              </a:lnSpc>
              <a:spcBef>
                <a:spcPts val="120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9FC14139-4B81-4296-BED8-62833F36176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4521314" cy="696200"/>
          </a:xfrm>
          <a:prstGeom prst="rect">
            <a:avLst/>
          </a:prstGeom>
        </p:spPr>
      </p:pic>
      <p:sp>
        <p:nvSpPr>
          <p:cNvPr id="15" name="Text Placeholder 4">
            <a:extLst>
              <a:ext uri="{FF2B5EF4-FFF2-40B4-BE49-F238E27FC236}">
                <a16:creationId xmlns:a16="http://schemas.microsoft.com/office/drawing/2014/main" id="{BD6CBEEA-1362-4DA8-9E56-ECF53F2C98DE}"/>
              </a:ext>
            </a:extLst>
          </p:cNvPr>
          <p:cNvSpPr>
            <a:spLocks noGrp="1"/>
          </p:cNvSpPr>
          <p:nvPr>
            <p:ph type="body" sz="quarter" idx="16"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14" name="Title 1">
            <a:extLst>
              <a:ext uri="{FF2B5EF4-FFF2-40B4-BE49-F238E27FC236}">
                <a16:creationId xmlns:a16="http://schemas.microsoft.com/office/drawing/2014/main" id="{48FC8C53-622E-4475-B564-37416E11DE2A}"/>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68273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photo">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9" name="Rectangle 8">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Content Placeholder 2"/>
          <p:cNvSpPr>
            <a:spLocks noGrp="1"/>
          </p:cNvSpPr>
          <p:nvPr>
            <p:ph idx="1" hasCustomPrompt="1"/>
          </p:nvPr>
        </p:nvSpPr>
        <p:spPr>
          <a:xfrm>
            <a:off x="932328" y="2497873"/>
            <a:ext cx="5427080" cy="4262011"/>
          </a:xfrm>
          <a:prstGeom prst="rect">
            <a:avLst/>
          </a:prstGeom>
        </p:spPr>
        <p:txBody>
          <a:bodyPr lIns="38396" tIns="19198" rIns="38396" bIns="19198">
            <a:normAutofit/>
          </a:bodyPr>
          <a:lstStyle>
            <a:lvl1pPr marL="457200" indent="-457200">
              <a:lnSpc>
                <a:spcPct val="90000"/>
              </a:lnSpc>
              <a:buFont typeface="Arial" panose="020B0604020202020204" pitchFamily="34" charset="0"/>
              <a:buChar char="•"/>
              <a:defRPr sz="2800">
                <a:latin typeface="+mn-lt"/>
              </a:defRPr>
            </a:lvl1pPr>
            <a:lvl2pPr marL="914400" indent="-457200">
              <a:lnSpc>
                <a:spcPct val="150000"/>
              </a:lnSpc>
              <a:spcBef>
                <a:spcPts val="1200"/>
              </a:spcBef>
              <a:buFont typeface="Arial" panose="020B0604020202020204" pitchFamily="34" charset="0"/>
              <a:buChar char="•"/>
              <a:defRPr sz="2800">
                <a:latin typeface="+mn-lt"/>
              </a:defRPr>
            </a:lvl2pPr>
            <a:lvl3pPr marL="1371439" indent="-457200">
              <a:lnSpc>
                <a:spcPct val="150000"/>
              </a:lnSpc>
              <a:spcBef>
                <a:spcPts val="1200"/>
              </a:spcBef>
              <a:buFont typeface="Arial" panose="020B0604020202020204" pitchFamily="34" charset="0"/>
              <a:buChar char="•"/>
              <a:defRPr sz="2800">
                <a:latin typeface="+mn-lt"/>
              </a:defRPr>
            </a:lvl3pPr>
            <a:lvl4pPr marL="1828559" indent="-457200">
              <a:lnSpc>
                <a:spcPct val="150000"/>
              </a:lnSpc>
              <a:spcBef>
                <a:spcPts val="1200"/>
              </a:spcBef>
              <a:buFont typeface="Arial" panose="020B0604020202020204" pitchFamily="34" charset="0"/>
              <a:buChar char="•"/>
              <a:defRPr sz="2800">
                <a:latin typeface="+mn-lt"/>
              </a:defRPr>
            </a:lvl4pPr>
            <a:lvl5pPr marL="2285678" indent="-457200">
              <a:lnSpc>
                <a:spcPct val="150000"/>
              </a:lnSpc>
              <a:spcBef>
                <a:spcPts val="120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Picture Placeholder 2"/>
          <p:cNvSpPr>
            <a:spLocks noGrp="1"/>
          </p:cNvSpPr>
          <p:nvPr>
            <p:ph type="pic" sz="quarter" idx="13"/>
          </p:nvPr>
        </p:nvSpPr>
        <p:spPr>
          <a:xfrm>
            <a:off x="6534151" y="916061"/>
            <a:ext cx="5670549" cy="5941940"/>
          </a:xfrm>
          <a:prstGeom prst="rect">
            <a:avLst/>
          </a:prstGeom>
        </p:spPr>
        <p:txBody>
          <a:bodyPr vert="horz"/>
          <a:lstStyle>
            <a:lvl1pPr marL="0" indent="0">
              <a:buNone/>
              <a:defRPr/>
            </a:lvl1pPr>
          </a:lstStyle>
          <a:p>
            <a:endParaRPr lang="en-US"/>
          </a:p>
        </p:txBody>
      </p:sp>
      <p:pic>
        <p:nvPicPr>
          <p:cNvPr id="10" name="Graphic 9">
            <a:extLst>
              <a:ext uri="{FF2B5EF4-FFF2-40B4-BE49-F238E27FC236}">
                <a16:creationId xmlns:a16="http://schemas.microsoft.com/office/drawing/2014/main" id="{111CFF04-26D7-4B8E-A6D3-1F02C645334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0905"/>
            <a:ext cx="4521314" cy="696200"/>
          </a:xfrm>
          <a:prstGeom prst="rect">
            <a:avLst/>
          </a:prstGeom>
        </p:spPr>
      </p:pic>
      <p:sp>
        <p:nvSpPr>
          <p:cNvPr id="14" name="Text Placeholder 4">
            <a:extLst>
              <a:ext uri="{FF2B5EF4-FFF2-40B4-BE49-F238E27FC236}">
                <a16:creationId xmlns:a16="http://schemas.microsoft.com/office/drawing/2014/main" id="{1800EAB4-AAB2-4B15-A1D5-F0346B492361}"/>
              </a:ext>
            </a:extLst>
          </p:cNvPr>
          <p:cNvSpPr>
            <a:spLocks noGrp="1"/>
          </p:cNvSpPr>
          <p:nvPr>
            <p:ph type="body" sz="quarter" idx="14"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16" name="Title 1">
            <a:extLst>
              <a:ext uri="{FF2B5EF4-FFF2-40B4-BE49-F238E27FC236}">
                <a16:creationId xmlns:a16="http://schemas.microsoft.com/office/drawing/2014/main" id="{EC233057-9D15-4F4B-AD41-FE481F530799}"/>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2012060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Head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11" name="Rectangle 10">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Graphic 5">
            <a:extLst>
              <a:ext uri="{FF2B5EF4-FFF2-40B4-BE49-F238E27FC236}">
                <a16:creationId xmlns:a16="http://schemas.microsoft.com/office/drawing/2014/main" id="{AABF577A-2A87-4607-AF9B-7736C3551B0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4521314" cy="696200"/>
          </a:xfrm>
          <a:prstGeom prst="rect">
            <a:avLst/>
          </a:prstGeom>
        </p:spPr>
      </p:pic>
      <p:sp>
        <p:nvSpPr>
          <p:cNvPr id="5" name="Text Placeholder 4">
            <a:extLst>
              <a:ext uri="{FF2B5EF4-FFF2-40B4-BE49-F238E27FC236}">
                <a16:creationId xmlns:a16="http://schemas.microsoft.com/office/drawing/2014/main" id="{9636DF2A-F411-4E0B-84BD-BBB959E9A0FE}"/>
              </a:ext>
            </a:extLst>
          </p:cNvPr>
          <p:cNvSpPr>
            <a:spLocks noGrp="1"/>
          </p:cNvSpPr>
          <p:nvPr>
            <p:ph type="body" sz="quarter" idx="14"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8" name="Title 1">
            <a:extLst>
              <a:ext uri="{FF2B5EF4-FFF2-40B4-BE49-F238E27FC236}">
                <a16:creationId xmlns:a16="http://schemas.microsoft.com/office/drawing/2014/main" id="{319D8329-86E1-4AAE-ADB1-BFB01D0E1826}"/>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3475405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78679F93-82CD-4B1E-8C8C-1DF2B6331815}" type="datetimeFigureOut">
              <a:rPr lang="en-US" smtClean="0"/>
              <a:t>8/29/2022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6A4DBAD-BC86-41C3-AC38-2BF74EC4460D}" type="slidenum">
              <a:rPr lang="en-US" smtClean="0"/>
              <a:t>‹#›</a:t>
            </a:fld>
            <a:endParaRPr lang="en-US"/>
          </a:p>
        </p:txBody>
      </p:sp>
    </p:spTree>
    <p:extLst>
      <p:ext uri="{BB962C8B-B14F-4D97-AF65-F5344CB8AC3E}">
        <p14:creationId xmlns:p14="http://schemas.microsoft.com/office/powerpoint/2010/main" val="149302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6" name="Google Shape;26;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7" name="Google Shape;27;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70752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179339"/>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5" r:id="rId3"/>
    <p:sldLayoutId id="2147483866" r:id="rId4"/>
    <p:sldLayoutId id="2147483867" r:id="rId5"/>
    <p:sldLayoutId id="2147483869" r:id="rId6"/>
    <p:sldLayoutId id="2147483870" r:id="rId7"/>
    <p:sldLayoutId id="2147483880" r:id="rId8"/>
    <p:sldLayoutId id="2147483883" r:id="rId9"/>
    <p:sldLayoutId id="214748388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pn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5F7F7B-5A1C-4037-8713-4A0813E40558}"/>
              </a:ext>
            </a:extLst>
          </p:cNvPr>
          <p:cNvSpPr>
            <a:spLocks noGrp="1"/>
          </p:cNvSpPr>
          <p:nvPr>
            <p:ph type="ctrTitle"/>
          </p:nvPr>
        </p:nvSpPr>
        <p:spPr/>
        <p:txBody>
          <a:bodyPr/>
          <a:lstStyle/>
          <a:p>
            <a:r>
              <a:rPr lang="en-US" dirty="0"/>
              <a:t>Trauma Informed Approach	</a:t>
            </a:r>
          </a:p>
        </p:txBody>
      </p:sp>
      <p:sp>
        <p:nvSpPr>
          <p:cNvPr id="6" name="Subtitle 5">
            <a:extLst>
              <a:ext uri="{FF2B5EF4-FFF2-40B4-BE49-F238E27FC236}">
                <a16:creationId xmlns:a16="http://schemas.microsoft.com/office/drawing/2014/main" id="{E1DD350C-4DA2-4EF6-B5ED-1133662BBF5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34885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BE76FFDA-9651-428A-A474-53E6FEEEB330}"/>
              </a:ext>
            </a:extLst>
          </p:cNvPr>
          <p:cNvGraphicFramePr>
            <a:graphicFrameLocks noGrp="1"/>
          </p:cNvGraphicFramePr>
          <p:nvPr>
            <p:ph idx="1"/>
            <p:extLst>
              <p:ext uri="{D42A27DB-BD31-4B8C-83A1-F6EECF244321}">
                <p14:modId xmlns:p14="http://schemas.microsoft.com/office/powerpoint/2010/main" val="117582842"/>
              </p:ext>
            </p:extLst>
          </p:nvPr>
        </p:nvGraphicFramePr>
        <p:xfrm>
          <a:off x="978651" y="2322536"/>
          <a:ext cx="10972800" cy="4335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28">
            <a:extLst>
              <a:ext uri="{FF2B5EF4-FFF2-40B4-BE49-F238E27FC236}">
                <a16:creationId xmlns:a16="http://schemas.microsoft.com/office/drawing/2014/main" id="{E56E1CB0-C334-4FEB-8B6F-98D91C516083}"/>
              </a:ext>
            </a:extLst>
          </p:cNvPr>
          <p:cNvSpPr>
            <a:spLocks noGrp="1"/>
          </p:cNvSpPr>
          <p:nvPr>
            <p:ph type="body" sz="quarter" idx="14"/>
          </p:nvPr>
        </p:nvSpPr>
        <p:spPr>
          <a:xfrm>
            <a:off x="294582" y="1758498"/>
            <a:ext cx="10972959" cy="323638"/>
          </a:xfrm>
        </p:spPr>
        <p:txBody>
          <a:bodyPr/>
          <a:lstStyle/>
          <a:p>
            <a:r>
              <a:rPr lang="en-US" dirty="0"/>
              <a:t>for Trauma-Informed Care</a:t>
            </a:r>
          </a:p>
        </p:txBody>
      </p:sp>
      <p:sp>
        <p:nvSpPr>
          <p:cNvPr id="14" name="Title 24">
            <a:extLst>
              <a:ext uri="{FF2B5EF4-FFF2-40B4-BE49-F238E27FC236}">
                <a16:creationId xmlns:a16="http://schemas.microsoft.com/office/drawing/2014/main" id="{5ADA7A46-3238-4D01-8842-289C7F918338}"/>
              </a:ext>
            </a:extLst>
          </p:cNvPr>
          <p:cNvSpPr txBox="1">
            <a:spLocks/>
          </p:cNvSpPr>
          <p:nvPr/>
        </p:nvSpPr>
        <p:spPr>
          <a:xfrm>
            <a:off x="240548" y="1045239"/>
            <a:ext cx="11710903" cy="1037561"/>
          </a:xfrm>
          <a:prstGeom prst="rect">
            <a:avLst/>
          </a:prstGeom>
        </p:spPr>
        <p:txBody>
          <a:bodyPr lIns="38396" tIns="19198" rIns="38396" bIns="19198" anchor="t">
            <a:noAutofit/>
          </a:bodyPr>
          <a:lstStyle>
            <a:lvl1pPr algn="l" defTabSz="914400" rtl="0" eaLnBrk="1" latinLnBrk="0" hangingPunct="1">
              <a:lnSpc>
                <a:spcPct val="90000"/>
              </a:lnSpc>
              <a:spcBef>
                <a:spcPct val="0"/>
              </a:spcBef>
              <a:buNone/>
              <a:defRPr sz="4400" b="1" kern="1200" baseline="0">
                <a:solidFill>
                  <a:srgbClr val="09503A"/>
                </a:solidFill>
                <a:latin typeface="+mj-lt"/>
                <a:ea typeface="+mj-ea"/>
                <a:cs typeface="+mj-cs"/>
              </a:defRPr>
            </a:lvl1pPr>
          </a:lstStyle>
          <a:p>
            <a:r>
              <a:rPr lang="en-US" dirty="0"/>
              <a:t>Universal Precautions</a:t>
            </a:r>
            <a:br>
              <a:rPr lang="en-US" dirty="0"/>
            </a:br>
            <a:endParaRPr lang="en-US" dirty="0"/>
          </a:p>
        </p:txBody>
      </p:sp>
    </p:spTree>
    <p:extLst>
      <p:ext uri="{BB962C8B-B14F-4D97-AF65-F5344CB8AC3E}">
        <p14:creationId xmlns:p14="http://schemas.microsoft.com/office/powerpoint/2010/main" val="3541995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C11A26D-AA40-4811-B885-08A7268F1CC6}"/>
              </a:ext>
            </a:extLst>
          </p:cNvPr>
          <p:cNvSpPr>
            <a:spLocks noGrp="1"/>
          </p:cNvSpPr>
          <p:nvPr>
            <p:ph idx="1"/>
          </p:nvPr>
        </p:nvSpPr>
        <p:spPr>
          <a:xfrm>
            <a:off x="918035" y="2390116"/>
            <a:ext cx="10805392" cy="4336565"/>
          </a:xfrm>
        </p:spPr>
        <p:txBody>
          <a:bodyPr/>
          <a:lstStyle/>
          <a:p>
            <a:pPr marL="0" indent="0">
              <a:buNone/>
            </a:pPr>
            <a:r>
              <a:rPr lang="en-US" b="0" i="0" dirty="0">
                <a:solidFill>
                  <a:srgbClr val="212529"/>
                </a:solidFill>
                <a:effectLst/>
                <a:latin typeface="Gotham SSm A"/>
              </a:rPr>
              <a:t>“Provide a positive climate and holistic support throughout the student experience, understanding that providing high-quality out-of-classroom experiences and care are essential to student success”</a:t>
            </a:r>
            <a:endParaRPr lang="en-US" dirty="0"/>
          </a:p>
        </p:txBody>
      </p:sp>
      <p:sp>
        <p:nvSpPr>
          <p:cNvPr id="10" name="Content Placeholder 9">
            <a:extLst>
              <a:ext uri="{FF2B5EF4-FFF2-40B4-BE49-F238E27FC236}">
                <a16:creationId xmlns:a16="http://schemas.microsoft.com/office/drawing/2014/main" id="{3DE0284C-E01B-4932-A7E8-29ABA8549E34}"/>
              </a:ext>
            </a:extLst>
          </p:cNvPr>
          <p:cNvSpPr>
            <a:spLocks noGrp="1"/>
          </p:cNvSpPr>
          <p:nvPr>
            <p:ph idx="15"/>
          </p:nvPr>
        </p:nvSpPr>
        <p:spPr>
          <a:xfrm>
            <a:off x="1058266" y="4689717"/>
            <a:ext cx="10209273" cy="4336565"/>
          </a:xfrm>
        </p:spPr>
        <p:txBody>
          <a:bodyPr/>
          <a:lstStyle/>
          <a:p>
            <a:pPr marL="0" indent="0">
              <a:buNone/>
            </a:pPr>
            <a:r>
              <a:rPr lang="en-US" dirty="0"/>
              <a:t>“</a:t>
            </a:r>
            <a:r>
              <a:rPr lang="en-US" b="0" i="0" dirty="0">
                <a:solidFill>
                  <a:srgbClr val="212529"/>
                </a:solidFill>
                <a:effectLst/>
                <a:latin typeface="Gotham SSm A"/>
              </a:rPr>
              <a:t>Invest in leadership and career development opportunities for staff and faculty that contribute to a culture of care, respect and inclusion”</a:t>
            </a:r>
            <a:endParaRPr lang="en-US" dirty="0"/>
          </a:p>
        </p:txBody>
      </p:sp>
      <p:sp>
        <p:nvSpPr>
          <p:cNvPr id="7" name="Text Placeholder 6">
            <a:extLst>
              <a:ext uri="{FF2B5EF4-FFF2-40B4-BE49-F238E27FC236}">
                <a16:creationId xmlns:a16="http://schemas.microsoft.com/office/drawing/2014/main" id="{6868BF1A-BEA4-4508-9C4A-3034530A6350}"/>
              </a:ext>
            </a:extLst>
          </p:cNvPr>
          <p:cNvSpPr>
            <a:spLocks noGrp="1"/>
          </p:cNvSpPr>
          <p:nvPr>
            <p:ph type="body" sz="quarter" idx="16"/>
          </p:nvPr>
        </p:nvSpPr>
        <p:spPr/>
        <p:txBody>
          <a:bodyPr/>
          <a:lstStyle/>
          <a:p>
            <a:r>
              <a:rPr lang="en-US" dirty="0"/>
              <a:t>Student Success: Objective 5</a:t>
            </a:r>
          </a:p>
        </p:txBody>
      </p:sp>
      <p:sp>
        <p:nvSpPr>
          <p:cNvPr id="5" name="Title 4">
            <a:extLst>
              <a:ext uri="{FF2B5EF4-FFF2-40B4-BE49-F238E27FC236}">
                <a16:creationId xmlns:a16="http://schemas.microsoft.com/office/drawing/2014/main" id="{3E0D03C4-3726-445D-8857-FD701251C579}"/>
              </a:ext>
            </a:extLst>
          </p:cNvPr>
          <p:cNvSpPr>
            <a:spLocks noGrp="1"/>
          </p:cNvSpPr>
          <p:nvPr>
            <p:ph type="title"/>
          </p:nvPr>
        </p:nvSpPr>
        <p:spPr/>
        <p:txBody>
          <a:bodyPr/>
          <a:lstStyle/>
          <a:p>
            <a:r>
              <a:rPr lang="en-US" dirty="0"/>
              <a:t>Strategic Plan</a:t>
            </a:r>
          </a:p>
        </p:txBody>
      </p:sp>
      <p:sp>
        <p:nvSpPr>
          <p:cNvPr id="8" name="Text Placeholder 6">
            <a:extLst>
              <a:ext uri="{FF2B5EF4-FFF2-40B4-BE49-F238E27FC236}">
                <a16:creationId xmlns:a16="http://schemas.microsoft.com/office/drawing/2014/main" id="{976D6EC9-BBAC-459C-B9B0-92312DB0568D}"/>
              </a:ext>
            </a:extLst>
          </p:cNvPr>
          <p:cNvSpPr txBox="1">
            <a:spLocks/>
          </p:cNvSpPr>
          <p:nvPr/>
        </p:nvSpPr>
        <p:spPr>
          <a:xfrm>
            <a:off x="294581" y="4015469"/>
            <a:ext cx="10972959" cy="323638"/>
          </a:xfrm>
          <a:prstGeom prst="rect">
            <a:avLst/>
          </a:prstGeom>
        </p:spPr>
        <p:txBody>
          <a:bodyPr lIns="38396" tIns="19198" rIns="38396" bIns="19198"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cap="all" spc="200" baseline="0">
                <a:solidFill>
                  <a:srgbClr val="09503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Staff and faculty Success: Objective 3</a:t>
            </a:r>
          </a:p>
        </p:txBody>
      </p:sp>
    </p:spTree>
    <p:extLst>
      <p:ext uri="{BB962C8B-B14F-4D97-AF65-F5344CB8AC3E}">
        <p14:creationId xmlns:p14="http://schemas.microsoft.com/office/powerpoint/2010/main" val="3730394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AF3987-020E-4ABA-8C57-32D8F3D17F67}"/>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732CFFE7-6522-4386-8163-FB5899EB2313}"/>
              </a:ext>
            </a:extLst>
          </p:cNvPr>
          <p:cNvSpPr>
            <a:spLocks noGrp="1"/>
          </p:cNvSpPr>
          <p:nvPr>
            <p:ph type="title"/>
          </p:nvPr>
        </p:nvSpPr>
        <p:spPr>
          <a:xfrm>
            <a:off x="186515" y="1044575"/>
            <a:ext cx="10972800" cy="1037561"/>
          </a:xfrm>
        </p:spPr>
        <p:txBody>
          <a:bodyPr/>
          <a:lstStyle/>
          <a:p>
            <a:r>
              <a:rPr lang="en-US"/>
              <a:t>Why does being TI matter?</a:t>
            </a:r>
          </a:p>
        </p:txBody>
      </p:sp>
      <p:sp>
        <p:nvSpPr>
          <p:cNvPr id="5" name="Text Placeholder 4">
            <a:extLst>
              <a:ext uri="{FF2B5EF4-FFF2-40B4-BE49-F238E27FC236}">
                <a16:creationId xmlns:a16="http://schemas.microsoft.com/office/drawing/2014/main" id="{ECFC6EFE-7E1D-431C-A88F-9B867F117E3B}"/>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69834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BD335D-CA83-40F2-8FBA-2DCF9EC9B7BA}"/>
              </a:ext>
            </a:extLst>
          </p:cNvPr>
          <p:cNvSpPr>
            <a:spLocks noGrp="1"/>
          </p:cNvSpPr>
          <p:nvPr>
            <p:ph type="title"/>
          </p:nvPr>
        </p:nvSpPr>
        <p:spPr/>
        <p:txBody>
          <a:bodyPr/>
          <a:lstStyle/>
          <a:p>
            <a:r>
              <a:rPr lang="en-US" dirty="0"/>
              <a:t>THE LENS</a:t>
            </a:r>
            <a:br>
              <a:rPr lang="en-US" dirty="0"/>
            </a:br>
            <a:endParaRPr lang="en-US" dirty="0"/>
          </a:p>
        </p:txBody>
      </p:sp>
      <p:sp>
        <p:nvSpPr>
          <p:cNvPr id="6" name="Speech Bubble: Oval 5">
            <a:extLst>
              <a:ext uri="{FF2B5EF4-FFF2-40B4-BE49-F238E27FC236}">
                <a16:creationId xmlns:a16="http://schemas.microsoft.com/office/drawing/2014/main" id="{53B68F44-5511-461E-8145-C2C5ECDD5302}"/>
              </a:ext>
            </a:extLst>
          </p:cNvPr>
          <p:cNvSpPr/>
          <p:nvPr/>
        </p:nvSpPr>
        <p:spPr>
          <a:xfrm>
            <a:off x="507998" y="2001041"/>
            <a:ext cx="3187700" cy="2101850"/>
          </a:xfrm>
          <a:prstGeom prst="wedgeEllipseCallout">
            <a:avLst/>
          </a:prstGeom>
          <a:solidFill>
            <a:srgbClr val="FF939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What’s wrong with you?</a:t>
            </a:r>
          </a:p>
        </p:txBody>
      </p:sp>
      <p:sp>
        <p:nvSpPr>
          <p:cNvPr id="7" name="Arrow: Right 6">
            <a:extLst>
              <a:ext uri="{FF2B5EF4-FFF2-40B4-BE49-F238E27FC236}">
                <a16:creationId xmlns:a16="http://schemas.microsoft.com/office/drawing/2014/main" id="{F91980DC-ACFB-4C98-AEFA-EF35F82A501F}"/>
              </a:ext>
            </a:extLst>
          </p:cNvPr>
          <p:cNvSpPr/>
          <p:nvPr/>
        </p:nvSpPr>
        <p:spPr>
          <a:xfrm>
            <a:off x="3949700" y="2374901"/>
            <a:ext cx="4292600" cy="1054099"/>
          </a:xfrm>
          <a:prstGeom prst="rightArrow">
            <a:avLst/>
          </a:prstGeom>
          <a:gradFill flip="none" rotWithShape="1">
            <a:gsLst>
              <a:gs pos="0">
                <a:schemeClr val="dk1">
                  <a:tint val="66000"/>
                  <a:satMod val="160000"/>
                </a:schemeClr>
              </a:gs>
              <a:gs pos="50000">
                <a:schemeClr val="dk1">
                  <a:tint val="44500"/>
                  <a:satMod val="160000"/>
                </a:schemeClr>
              </a:gs>
              <a:gs pos="100000">
                <a:schemeClr val="dk1">
                  <a:tint val="23500"/>
                  <a:satMod val="160000"/>
                </a:schemeClr>
              </a:gs>
            </a:gsLst>
            <a:lin ang="18900000" scaled="1"/>
            <a:tileRect/>
          </a:gradFill>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Better to say…</a:t>
            </a:r>
          </a:p>
        </p:txBody>
      </p:sp>
      <p:sp>
        <p:nvSpPr>
          <p:cNvPr id="10" name="Speech Bubble: Oval 9">
            <a:extLst>
              <a:ext uri="{FF2B5EF4-FFF2-40B4-BE49-F238E27FC236}">
                <a16:creationId xmlns:a16="http://schemas.microsoft.com/office/drawing/2014/main" id="{9A28209F-5242-454F-A9B1-9EDE98C0745C}"/>
              </a:ext>
            </a:extLst>
          </p:cNvPr>
          <p:cNvSpPr/>
          <p:nvPr/>
        </p:nvSpPr>
        <p:spPr>
          <a:xfrm>
            <a:off x="9004300" y="4371973"/>
            <a:ext cx="3187700" cy="2101850"/>
          </a:xfrm>
          <a:prstGeom prst="wedgeEllipseCallou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Who are you?</a:t>
            </a:r>
          </a:p>
        </p:txBody>
      </p:sp>
      <p:sp>
        <p:nvSpPr>
          <p:cNvPr id="9" name="Arrow: Curved Right 8">
            <a:extLst>
              <a:ext uri="{FF2B5EF4-FFF2-40B4-BE49-F238E27FC236}">
                <a16:creationId xmlns:a16="http://schemas.microsoft.com/office/drawing/2014/main" id="{864F68BA-F79D-4BE7-A866-FA4032244B3F}"/>
              </a:ext>
            </a:extLst>
          </p:cNvPr>
          <p:cNvSpPr/>
          <p:nvPr/>
        </p:nvSpPr>
        <p:spPr>
          <a:xfrm>
            <a:off x="7010400" y="3676652"/>
            <a:ext cx="2286000" cy="2224880"/>
          </a:xfrm>
          <a:prstGeom prst="curvedRigh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 </a:t>
            </a:r>
          </a:p>
          <a:p>
            <a:pPr algn="l"/>
            <a:endParaRPr lang="en-US" dirty="0">
              <a:solidFill>
                <a:schemeClr val="tx1"/>
              </a:solidFill>
            </a:endParaRPr>
          </a:p>
          <a:p>
            <a:pPr algn="l"/>
            <a:endParaRPr lang="en-US" dirty="0">
              <a:solidFill>
                <a:schemeClr val="tx1"/>
              </a:solidFill>
            </a:endParaRPr>
          </a:p>
          <a:p>
            <a:pPr algn="l"/>
            <a:r>
              <a:rPr lang="en-US" dirty="0">
                <a:solidFill>
                  <a:schemeClr val="tx1"/>
                </a:solidFill>
              </a:rPr>
              <a:t>     </a:t>
            </a:r>
            <a:r>
              <a:rPr lang="en-US" dirty="0">
                <a:solidFill>
                  <a:schemeClr val="bg1"/>
                </a:solidFill>
              </a:rPr>
              <a:t>     </a:t>
            </a:r>
            <a:r>
              <a:rPr lang="en-US" sz="1600" dirty="0">
                <a:solidFill>
                  <a:schemeClr val="bg1"/>
                </a:solidFill>
              </a:rPr>
              <a:t>And then…</a:t>
            </a:r>
            <a:endParaRPr lang="en-US" dirty="0">
              <a:solidFill>
                <a:schemeClr val="bg1"/>
              </a:solidFill>
            </a:endParaRPr>
          </a:p>
        </p:txBody>
      </p:sp>
      <p:sp>
        <p:nvSpPr>
          <p:cNvPr id="8" name="Speech Bubble: Oval 7">
            <a:extLst>
              <a:ext uri="{FF2B5EF4-FFF2-40B4-BE49-F238E27FC236}">
                <a16:creationId xmlns:a16="http://schemas.microsoft.com/office/drawing/2014/main" id="{246A428B-CC02-4200-A66B-698C270C3794}"/>
              </a:ext>
            </a:extLst>
          </p:cNvPr>
          <p:cNvSpPr/>
          <p:nvPr/>
        </p:nvSpPr>
        <p:spPr>
          <a:xfrm>
            <a:off x="8407398" y="1547289"/>
            <a:ext cx="3784602" cy="2555602"/>
          </a:xfrm>
          <a:prstGeom prst="wedgeEllipseCallou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What happened to you?</a:t>
            </a:r>
          </a:p>
        </p:txBody>
      </p:sp>
    </p:spTree>
    <p:extLst>
      <p:ext uri="{BB962C8B-B14F-4D97-AF65-F5344CB8AC3E}">
        <p14:creationId xmlns:p14="http://schemas.microsoft.com/office/powerpoint/2010/main" val="3774832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BD335D-CA83-40F2-8FBA-2DCF9EC9B7BA}"/>
              </a:ext>
            </a:extLst>
          </p:cNvPr>
          <p:cNvSpPr>
            <a:spLocks noGrp="1"/>
          </p:cNvSpPr>
          <p:nvPr>
            <p:ph type="title"/>
          </p:nvPr>
        </p:nvSpPr>
        <p:spPr/>
        <p:txBody>
          <a:bodyPr/>
          <a:lstStyle/>
          <a:p>
            <a:r>
              <a:rPr lang="en-US" dirty="0"/>
              <a:t>THE LENS</a:t>
            </a:r>
            <a:br>
              <a:rPr lang="en-US" dirty="0"/>
            </a:br>
            <a:endParaRPr lang="en-US" dirty="0"/>
          </a:p>
        </p:txBody>
      </p:sp>
      <p:sp>
        <p:nvSpPr>
          <p:cNvPr id="6" name="Speech Bubble: Oval 5">
            <a:extLst>
              <a:ext uri="{FF2B5EF4-FFF2-40B4-BE49-F238E27FC236}">
                <a16:creationId xmlns:a16="http://schemas.microsoft.com/office/drawing/2014/main" id="{53B68F44-5511-461E-8145-C2C5ECDD5302}"/>
              </a:ext>
            </a:extLst>
          </p:cNvPr>
          <p:cNvSpPr/>
          <p:nvPr/>
        </p:nvSpPr>
        <p:spPr>
          <a:xfrm>
            <a:off x="507998" y="2001041"/>
            <a:ext cx="3187700" cy="2101850"/>
          </a:xfrm>
          <a:prstGeom prst="wedgeEllipseCallout">
            <a:avLst/>
          </a:prstGeom>
          <a:solidFill>
            <a:srgbClr val="FF939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What’s wrong with you?</a:t>
            </a:r>
          </a:p>
        </p:txBody>
      </p:sp>
      <p:sp>
        <p:nvSpPr>
          <p:cNvPr id="7" name="Arrow: Right 6">
            <a:extLst>
              <a:ext uri="{FF2B5EF4-FFF2-40B4-BE49-F238E27FC236}">
                <a16:creationId xmlns:a16="http://schemas.microsoft.com/office/drawing/2014/main" id="{F91980DC-ACFB-4C98-AEFA-EF35F82A501F}"/>
              </a:ext>
            </a:extLst>
          </p:cNvPr>
          <p:cNvSpPr/>
          <p:nvPr/>
        </p:nvSpPr>
        <p:spPr>
          <a:xfrm>
            <a:off x="3949700" y="2374901"/>
            <a:ext cx="4292600" cy="1054099"/>
          </a:xfrm>
          <a:prstGeom prst="rightArrow">
            <a:avLst/>
          </a:prstGeom>
          <a:gradFill flip="none" rotWithShape="1">
            <a:gsLst>
              <a:gs pos="0">
                <a:schemeClr val="dk1">
                  <a:tint val="66000"/>
                  <a:satMod val="160000"/>
                </a:schemeClr>
              </a:gs>
              <a:gs pos="50000">
                <a:schemeClr val="dk1">
                  <a:tint val="44500"/>
                  <a:satMod val="160000"/>
                </a:schemeClr>
              </a:gs>
              <a:gs pos="100000">
                <a:schemeClr val="dk1">
                  <a:tint val="23500"/>
                  <a:satMod val="160000"/>
                </a:schemeClr>
              </a:gs>
            </a:gsLst>
            <a:lin ang="18900000" scaled="1"/>
            <a:tileRect/>
          </a:gradFill>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Better to say…</a:t>
            </a:r>
          </a:p>
        </p:txBody>
      </p:sp>
      <p:sp>
        <p:nvSpPr>
          <p:cNvPr id="10" name="Speech Bubble: Oval 9">
            <a:extLst>
              <a:ext uri="{FF2B5EF4-FFF2-40B4-BE49-F238E27FC236}">
                <a16:creationId xmlns:a16="http://schemas.microsoft.com/office/drawing/2014/main" id="{9A28209F-5242-454F-A9B1-9EDE98C0745C}"/>
              </a:ext>
            </a:extLst>
          </p:cNvPr>
          <p:cNvSpPr/>
          <p:nvPr/>
        </p:nvSpPr>
        <p:spPr>
          <a:xfrm>
            <a:off x="9004300" y="4371973"/>
            <a:ext cx="3187700" cy="2101850"/>
          </a:xfrm>
          <a:prstGeom prst="wedgeEllipseCallou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Who are you?</a:t>
            </a:r>
          </a:p>
        </p:txBody>
      </p:sp>
      <p:sp>
        <p:nvSpPr>
          <p:cNvPr id="9" name="Arrow: Curved Right 8">
            <a:extLst>
              <a:ext uri="{FF2B5EF4-FFF2-40B4-BE49-F238E27FC236}">
                <a16:creationId xmlns:a16="http://schemas.microsoft.com/office/drawing/2014/main" id="{864F68BA-F79D-4BE7-A866-FA4032244B3F}"/>
              </a:ext>
            </a:extLst>
          </p:cNvPr>
          <p:cNvSpPr/>
          <p:nvPr/>
        </p:nvSpPr>
        <p:spPr>
          <a:xfrm>
            <a:off x="7010400" y="3676652"/>
            <a:ext cx="2286000" cy="2224880"/>
          </a:xfrm>
          <a:prstGeom prst="curvedRigh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 </a:t>
            </a:r>
          </a:p>
          <a:p>
            <a:pPr algn="l"/>
            <a:endParaRPr lang="en-US" dirty="0">
              <a:solidFill>
                <a:schemeClr val="tx1"/>
              </a:solidFill>
            </a:endParaRPr>
          </a:p>
          <a:p>
            <a:pPr algn="l"/>
            <a:endParaRPr lang="en-US" dirty="0">
              <a:solidFill>
                <a:schemeClr val="tx1"/>
              </a:solidFill>
            </a:endParaRPr>
          </a:p>
          <a:p>
            <a:pPr algn="l"/>
            <a:r>
              <a:rPr lang="en-US" dirty="0">
                <a:solidFill>
                  <a:schemeClr val="tx1"/>
                </a:solidFill>
              </a:rPr>
              <a:t>     </a:t>
            </a:r>
            <a:r>
              <a:rPr lang="en-US" dirty="0">
                <a:solidFill>
                  <a:schemeClr val="bg1"/>
                </a:solidFill>
              </a:rPr>
              <a:t>     </a:t>
            </a:r>
            <a:r>
              <a:rPr lang="en-US" sz="1600" dirty="0">
                <a:solidFill>
                  <a:schemeClr val="bg1"/>
                </a:solidFill>
              </a:rPr>
              <a:t>And then…</a:t>
            </a:r>
            <a:endParaRPr lang="en-US" dirty="0">
              <a:solidFill>
                <a:schemeClr val="bg1"/>
              </a:solidFill>
            </a:endParaRPr>
          </a:p>
        </p:txBody>
      </p:sp>
      <p:sp>
        <p:nvSpPr>
          <p:cNvPr id="8" name="Speech Bubble: Oval 7">
            <a:extLst>
              <a:ext uri="{FF2B5EF4-FFF2-40B4-BE49-F238E27FC236}">
                <a16:creationId xmlns:a16="http://schemas.microsoft.com/office/drawing/2014/main" id="{246A428B-CC02-4200-A66B-698C270C3794}"/>
              </a:ext>
            </a:extLst>
          </p:cNvPr>
          <p:cNvSpPr/>
          <p:nvPr/>
        </p:nvSpPr>
        <p:spPr>
          <a:xfrm>
            <a:off x="8407398" y="1547289"/>
            <a:ext cx="3784602" cy="2555602"/>
          </a:xfrm>
          <a:prstGeom prst="wedgeEllipseCallou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What happened to you?</a:t>
            </a:r>
          </a:p>
        </p:txBody>
      </p:sp>
    </p:spTree>
    <p:extLst>
      <p:ext uri="{BB962C8B-B14F-4D97-AF65-F5344CB8AC3E}">
        <p14:creationId xmlns:p14="http://schemas.microsoft.com/office/powerpoint/2010/main" val="2688078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FE8F-9F44-42C2-95F1-99F00D694666}"/>
              </a:ext>
            </a:extLst>
          </p:cNvPr>
          <p:cNvSpPr>
            <a:spLocks noGrp="1"/>
          </p:cNvSpPr>
          <p:nvPr>
            <p:ph type="title"/>
          </p:nvPr>
        </p:nvSpPr>
        <p:spPr>
          <a:xfrm>
            <a:off x="185737" y="1044575"/>
            <a:ext cx="11705097" cy="1038225"/>
          </a:xfrm>
        </p:spPr>
        <p:txBody>
          <a:bodyPr>
            <a:normAutofit fontScale="90000"/>
          </a:bodyPr>
          <a:lstStyle/>
          <a:p>
            <a:r>
              <a:rPr lang="en-US" dirty="0"/>
              <a:t>Key Principles of a Trauma-informed Approach </a:t>
            </a:r>
          </a:p>
        </p:txBody>
      </p:sp>
      <p:graphicFrame>
        <p:nvGraphicFramePr>
          <p:cNvPr id="5" name="Diagram 5">
            <a:extLst>
              <a:ext uri="{FF2B5EF4-FFF2-40B4-BE49-F238E27FC236}">
                <a16:creationId xmlns:a16="http://schemas.microsoft.com/office/drawing/2014/main" id="{BD66A356-7779-4FAF-95E6-E6E38715F2BC}"/>
              </a:ext>
            </a:extLst>
          </p:cNvPr>
          <p:cNvGraphicFramePr/>
          <p:nvPr>
            <p:extLst>
              <p:ext uri="{D42A27DB-BD31-4B8C-83A1-F6EECF244321}">
                <p14:modId xmlns:p14="http://schemas.microsoft.com/office/powerpoint/2010/main" val="849673876"/>
              </p:ext>
            </p:extLst>
          </p:nvPr>
        </p:nvGraphicFramePr>
        <p:xfrm>
          <a:off x="1141787" y="1218732"/>
          <a:ext cx="13135588" cy="6222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2742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E958388-8323-4851-9555-E03FF38E46A5}"/>
              </a:ext>
            </a:extLst>
          </p:cNvPr>
          <p:cNvSpPr>
            <a:spLocks noGrp="1"/>
          </p:cNvSpPr>
          <p:nvPr>
            <p:ph type="body" sz="quarter" idx="14"/>
          </p:nvPr>
        </p:nvSpPr>
        <p:spPr/>
        <p:txBody>
          <a:bodyPr>
            <a:normAutofit/>
          </a:bodyPr>
          <a:lstStyle/>
          <a:p>
            <a:r>
              <a:rPr lang="en-US" sz="1800" b="1" dirty="0"/>
              <a:t>Four Aspects of Safety </a:t>
            </a:r>
            <a:r>
              <a:rPr lang="en-US" dirty="0"/>
              <a:t>Sandra Bloom’s Sanctuary Model:</a:t>
            </a:r>
          </a:p>
        </p:txBody>
      </p:sp>
      <p:graphicFrame>
        <p:nvGraphicFramePr>
          <p:cNvPr id="4" name="Diagram 3"/>
          <p:cNvGraphicFramePr/>
          <p:nvPr>
            <p:extLst>
              <p:ext uri="{D42A27DB-BD31-4B8C-83A1-F6EECF244321}">
                <p14:modId xmlns:p14="http://schemas.microsoft.com/office/powerpoint/2010/main" val="3264934116"/>
              </p:ext>
            </p:extLst>
          </p:nvPr>
        </p:nvGraphicFramePr>
        <p:xfrm>
          <a:off x="400506" y="2595094"/>
          <a:ext cx="10761109" cy="3893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540969FF-505B-4AFA-822A-210E05028FE7}"/>
              </a:ext>
            </a:extLst>
          </p:cNvPr>
          <p:cNvSpPr txBox="1">
            <a:spLocks/>
          </p:cNvSpPr>
          <p:nvPr/>
        </p:nvSpPr>
        <p:spPr>
          <a:xfrm>
            <a:off x="185737" y="1044575"/>
            <a:ext cx="11705097" cy="1038225"/>
          </a:xfrm>
          <a:prstGeom prst="rect">
            <a:avLst/>
          </a:prstGeom>
        </p:spPr>
        <p:txBody>
          <a:bodyPr lIns="38396" tIns="19198" rIns="38396" bIns="19198" anchor="t">
            <a:normAutofit fontScale="90000"/>
          </a:bodyPr>
          <a:lstStyle>
            <a:lvl1pPr algn="l" defTabSz="914400" rtl="0" eaLnBrk="1" latinLnBrk="0" hangingPunct="1">
              <a:lnSpc>
                <a:spcPct val="90000"/>
              </a:lnSpc>
              <a:spcBef>
                <a:spcPct val="0"/>
              </a:spcBef>
              <a:buNone/>
              <a:defRPr sz="4400" b="1" kern="1200" baseline="0">
                <a:solidFill>
                  <a:srgbClr val="09503A"/>
                </a:solidFill>
                <a:latin typeface="+mj-lt"/>
                <a:ea typeface="+mj-ea"/>
                <a:cs typeface="+mj-cs"/>
              </a:defRPr>
            </a:lvl1pPr>
          </a:lstStyle>
          <a:p>
            <a:r>
              <a:rPr lang="en-US"/>
              <a:t>Key Principles of a Trauma-informed Approach </a:t>
            </a:r>
            <a:endParaRPr lang="en-US" dirty="0"/>
          </a:p>
        </p:txBody>
      </p:sp>
    </p:spTree>
    <p:extLst>
      <p:ext uri="{BB962C8B-B14F-4D97-AF65-F5344CB8AC3E}">
        <p14:creationId xmlns:p14="http://schemas.microsoft.com/office/powerpoint/2010/main" val="499058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EEF21-B727-4A1E-9CBC-906584AD8286}"/>
              </a:ext>
            </a:extLst>
          </p:cNvPr>
          <p:cNvSpPr>
            <a:spLocks noGrp="1"/>
          </p:cNvSpPr>
          <p:nvPr>
            <p:ph type="title"/>
          </p:nvPr>
        </p:nvSpPr>
        <p:spPr>
          <a:xfrm>
            <a:off x="186515" y="1044575"/>
            <a:ext cx="10972800" cy="1037561"/>
          </a:xfrm>
        </p:spPr>
        <p:txBody>
          <a:bodyPr/>
          <a:lstStyle/>
          <a:p>
            <a:r>
              <a:rPr lang="en-US" dirty="0"/>
              <a:t>THE FOUR R’s</a:t>
            </a:r>
          </a:p>
        </p:txBody>
      </p:sp>
      <p:sp>
        <p:nvSpPr>
          <p:cNvPr id="6" name="Text Placeholder 5">
            <a:extLst>
              <a:ext uri="{FF2B5EF4-FFF2-40B4-BE49-F238E27FC236}">
                <a16:creationId xmlns:a16="http://schemas.microsoft.com/office/drawing/2014/main" id="{6843EE5D-C034-47EE-9EDE-A5E2F19A194A}"/>
              </a:ext>
            </a:extLst>
          </p:cNvPr>
          <p:cNvSpPr>
            <a:spLocks noGrp="1"/>
          </p:cNvSpPr>
          <p:nvPr>
            <p:ph type="body" sz="quarter" idx="14"/>
          </p:nvPr>
        </p:nvSpPr>
        <p:spPr/>
        <p:txBody>
          <a:bodyPr/>
          <a:lstStyle/>
          <a:p>
            <a:r>
              <a:rPr lang="en-US" dirty="0"/>
              <a:t>KEY ASSUMPTIONS IN A  TRAUMA-INFORMED APPROACH</a:t>
            </a:r>
          </a:p>
        </p:txBody>
      </p:sp>
      <p:graphicFrame>
        <p:nvGraphicFramePr>
          <p:cNvPr id="4" name="Diagram 4">
            <a:extLst>
              <a:ext uri="{FF2B5EF4-FFF2-40B4-BE49-F238E27FC236}">
                <a16:creationId xmlns:a16="http://schemas.microsoft.com/office/drawing/2014/main" id="{67CB4130-1C44-47EC-A001-20CA13F95F35}"/>
              </a:ext>
            </a:extLst>
          </p:cNvPr>
          <p:cNvGraphicFramePr/>
          <p:nvPr>
            <p:extLst>
              <p:ext uri="{D42A27DB-BD31-4B8C-83A1-F6EECF244321}">
                <p14:modId xmlns:p14="http://schemas.microsoft.com/office/powerpoint/2010/main" val="53679087"/>
              </p:ext>
            </p:extLst>
          </p:nvPr>
        </p:nvGraphicFramePr>
        <p:xfrm>
          <a:off x="522409" y="2285999"/>
          <a:ext cx="11379539" cy="3063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5391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37C4B42D-A7F9-4EA1-8402-89D08CC79A06}"/>
              </a:ext>
            </a:extLst>
          </p:cNvPr>
          <p:cNvSpPr>
            <a:spLocks noGrp="1"/>
          </p:cNvSpPr>
          <p:nvPr>
            <p:ph idx="1"/>
          </p:nvPr>
        </p:nvSpPr>
        <p:spPr/>
        <p:txBody>
          <a:bodyPr/>
          <a:lstStyle/>
          <a:p>
            <a:endParaRPr lang="en-US"/>
          </a:p>
        </p:txBody>
      </p:sp>
      <p:sp>
        <p:nvSpPr>
          <p:cNvPr id="14" name="Title 13">
            <a:extLst>
              <a:ext uri="{FF2B5EF4-FFF2-40B4-BE49-F238E27FC236}">
                <a16:creationId xmlns:a16="http://schemas.microsoft.com/office/drawing/2014/main" id="{BCE28910-822D-4E45-BDDD-892D06B99A5F}"/>
              </a:ext>
            </a:extLst>
          </p:cNvPr>
          <p:cNvSpPr>
            <a:spLocks noGrp="1"/>
          </p:cNvSpPr>
          <p:nvPr>
            <p:ph type="title"/>
          </p:nvPr>
        </p:nvSpPr>
        <p:spPr/>
        <p:txBody>
          <a:bodyPr/>
          <a:lstStyle/>
          <a:p>
            <a:r>
              <a:rPr lang="en-US" dirty="0"/>
              <a:t>THE FOUR R’s</a:t>
            </a:r>
            <a:br>
              <a:rPr lang="en-US" dirty="0"/>
            </a:br>
            <a:endParaRPr lang="en-US" dirty="0"/>
          </a:p>
        </p:txBody>
      </p:sp>
      <p:sp>
        <p:nvSpPr>
          <p:cNvPr id="10" name="Text Placeholder 9">
            <a:extLst>
              <a:ext uri="{FF2B5EF4-FFF2-40B4-BE49-F238E27FC236}">
                <a16:creationId xmlns:a16="http://schemas.microsoft.com/office/drawing/2014/main" id="{B626DB1A-E528-4876-BF59-301ED1CA7267}"/>
              </a:ext>
            </a:extLst>
          </p:cNvPr>
          <p:cNvSpPr>
            <a:spLocks noGrp="1"/>
          </p:cNvSpPr>
          <p:nvPr>
            <p:ph type="body" sz="quarter" idx="14"/>
          </p:nvPr>
        </p:nvSpPr>
        <p:spPr>
          <a:xfrm>
            <a:off x="294582" y="1758498"/>
            <a:ext cx="10972959" cy="323638"/>
          </a:xfrm>
        </p:spPr>
        <p:txBody>
          <a:bodyPr/>
          <a:lstStyle/>
          <a:p>
            <a:r>
              <a:rPr lang="en-US" dirty="0"/>
              <a:t>Re-Traumatization: What is it?</a:t>
            </a:r>
          </a:p>
        </p:txBody>
      </p:sp>
      <p:pic>
        <p:nvPicPr>
          <p:cNvPr id="4" name="Picture 3"/>
          <p:cNvPicPr>
            <a:picLocks noChangeAspect="1"/>
          </p:cNvPicPr>
          <p:nvPr/>
        </p:nvPicPr>
        <p:blipFill>
          <a:blip r:embed="rId3"/>
          <a:stretch>
            <a:fillRect/>
          </a:stretch>
        </p:blipFill>
        <p:spPr>
          <a:xfrm>
            <a:off x="7526044" y="5936300"/>
            <a:ext cx="4203312" cy="354597"/>
          </a:xfrm>
          <a:prstGeom prst="rect">
            <a:avLst/>
          </a:prstGeom>
        </p:spPr>
      </p:pic>
      <p:graphicFrame>
        <p:nvGraphicFramePr>
          <p:cNvPr id="5" name="Diagram 4">
            <a:extLst>
              <a:ext uri="{FF2B5EF4-FFF2-40B4-BE49-F238E27FC236}">
                <a16:creationId xmlns:a16="http://schemas.microsoft.com/office/drawing/2014/main" id="{B82B2F03-05DD-462D-94DA-8E8CDD6EE12A}"/>
              </a:ext>
            </a:extLst>
          </p:cNvPr>
          <p:cNvGraphicFramePr/>
          <p:nvPr>
            <p:extLst>
              <p:ext uri="{D42A27DB-BD31-4B8C-83A1-F6EECF244321}">
                <p14:modId xmlns:p14="http://schemas.microsoft.com/office/powerpoint/2010/main" val="2628217481"/>
              </p:ext>
            </p:extLst>
          </p:nvPr>
        </p:nvGraphicFramePr>
        <p:xfrm>
          <a:off x="963147" y="2161413"/>
          <a:ext cx="10304928" cy="37797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itle 1">
            <a:extLst>
              <a:ext uri="{FF2B5EF4-FFF2-40B4-BE49-F238E27FC236}">
                <a16:creationId xmlns:a16="http://schemas.microsoft.com/office/drawing/2014/main" id="{B978D1C4-0CC8-4AF3-8FAA-AB5C9523F0CE}"/>
              </a:ext>
            </a:extLst>
          </p:cNvPr>
          <p:cNvSpPr txBox="1">
            <a:spLocks/>
          </p:cNvSpPr>
          <p:nvPr/>
        </p:nvSpPr>
        <p:spPr>
          <a:xfrm>
            <a:off x="5476195" y="994306"/>
            <a:ext cx="10972800" cy="1038225"/>
          </a:xfrm>
          <a:prstGeom prst="rect">
            <a:avLst/>
          </a:prstGeom>
        </p:spPr>
        <p:txBody>
          <a:bodyPr lIns="38396" tIns="19198" rIns="38396" bIns="19198" anchor="t">
            <a:noAutofit/>
          </a:bodyPr>
          <a:lstStyle>
            <a:lvl1pPr algn="l" defTabSz="914400" rtl="0" eaLnBrk="1" latinLnBrk="0" hangingPunct="1">
              <a:lnSpc>
                <a:spcPct val="90000"/>
              </a:lnSpc>
              <a:spcBef>
                <a:spcPct val="0"/>
              </a:spcBef>
              <a:buNone/>
              <a:defRPr sz="4400" b="1" kern="1200" baseline="0">
                <a:solidFill>
                  <a:srgbClr val="09503A"/>
                </a:solidFill>
                <a:latin typeface="+mj-lt"/>
                <a:ea typeface="+mj-ea"/>
                <a:cs typeface="+mj-cs"/>
              </a:defRPr>
            </a:lvl1pPr>
          </a:lstStyle>
          <a:p>
            <a:endParaRPr lang="en-US" dirty="0"/>
          </a:p>
        </p:txBody>
      </p:sp>
    </p:spTree>
    <p:extLst>
      <p:ext uri="{BB962C8B-B14F-4D97-AF65-F5344CB8AC3E}">
        <p14:creationId xmlns:p14="http://schemas.microsoft.com/office/powerpoint/2010/main" val="3888069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1E0B1193-739C-4D9A-AAE9-6D7E7E39B582}"/>
              </a:ext>
            </a:extLst>
          </p:cNvPr>
          <p:cNvGraphicFramePr>
            <a:graphicFrameLocks noGrp="1"/>
          </p:cNvGraphicFramePr>
          <p:nvPr>
            <p:ph idx="1"/>
            <p:extLst>
              <p:ext uri="{D42A27DB-BD31-4B8C-83A1-F6EECF244321}">
                <p14:modId xmlns:p14="http://schemas.microsoft.com/office/powerpoint/2010/main" val="1031952450"/>
              </p:ext>
            </p:extLst>
          </p:nvPr>
        </p:nvGraphicFramePr>
        <p:xfrm>
          <a:off x="1415773" y="2191657"/>
          <a:ext cx="10137598" cy="4472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5640B718-6F28-445B-9123-2BC20DACEFD3}"/>
              </a:ext>
            </a:extLst>
          </p:cNvPr>
          <p:cNvSpPr>
            <a:spLocks noGrp="1"/>
          </p:cNvSpPr>
          <p:nvPr>
            <p:ph type="title"/>
          </p:nvPr>
        </p:nvSpPr>
        <p:spPr>
          <a:xfrm>
            <a:off x="186515" y="1044575"/>
            <a:ext cx="10972800" cy="1037561"/>
          </a:xfrm>
        </p:spPr>
        <p:txBody>
          <a:bodyPr>
            <a:normAutofit/>
          </a:bodyPr>
          <a:lstStyle/>
          <a:p>
            <a:r>
              <a:rPr lang="en-US" dirty="0"/>
              <a:t>THE FOUR R’s</a:t>
            </a:r>
          </a:p>
        </p:txBody>
      </p:sp>
      <p:sp>
        <p:nvSpPr>
          <p:cNvPr id="9" name="Text Placeholder 8">
            <a:extLst>
              <a:ext uri="{FF2B5EF4-FFF2-40B4-BE49-F238E27FC236}">
                <a16:creationId xmlns:a16="http://schemas.microsoft.com/office/drawing/2014/main" id="{3EB9519E-5F9D-469D-BAE9-F44735AA5F8D}"/>
              </a:ext>
            </a:extLst>
          </p:cNvPr>
          <p:cNvSpPr>
            <a:spLocks noGrp="1"/>
          </p:cNvSpPr>
          <p:nvPr>
            <p:ph type="body" sz="quarter" idx="14"/>
          </p:nvPr>
        </p:nvSpPr>
        <p:spPr/>
        <p:txBody>
          <a:bodyPr>
            <a:normAutofit/>
          </a:bodyPr>
          <a:lstStyle/>
          <a:p>
            <a:r>
              <a:rPr lang="en-US" dirty="0"/>
              <a:t>Re-Traumatization: What hurts?</a:t>
            </a:r>
          </a:p>
        </p:txBody>
      </p:sp>
    </p:spTree>
    <p:extLst>
      <p:ext uri="{BB962C8B-B14F-4D97-AF65-F5344CB8AC3E}">
        <p14:creationId xmlns:p14="http://schemas.microsoft.com/office/powerpoint/2010/main" val="2287532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29DC7B-A79C-4C8E-B6A4-2B843D5E7DE7}"/>
              </a:ext>
            </a:extLst>
          </p:cNvPr>
          <p:cNvSpPr>
            <a:spLocks noGrp="1"/>
          </p:cNvSpPr>
          <p:nvPr>
            <p:ph idx="1"/>
          </p:nvPr>
        </p:nvSpPr>
        <p:spPr>
          <a:xfrm>
            <a:off x="585841" y="3088198"/>
            <a:ext cx="4802404" cy="4335463"/>
          </a:xfrm>
        </p:spPr>
        <p:txBody>
          <a:bodyPr vert="horz" lIns="91440" tIns="45720" rIns="91440" bIns="45720" rtlCol="0">
            <a:normAutofit/>
          </a:bodyPr>
          <a:lstStyle/>
          <a:p>
            <a:r>
              <a:rPr lang="en-US"/>
              <a:t>How do you ‘Glove Up?’</a:t>
            </a:r>
          </a:p>
          <a:p>
            <a:r>
              <a:rPr lang="en-US"/>
              <a:t>How do you reduce possibilities of triggering and re-traumatizing?</a:t>
            </a:r>
          </a:p>
          <a:p>
            <a:endParaRPr lang="en-US"/>
          </a:p>
          <a:p>
            <a:endParaRPr lang="en-US"/>
          </a:p>
        </p:txBody>
      </p:sp>
      <p:sp>
        <p:nvSpPr>
          <p:cNvPr id="25" name="Title 24">
            <a:extLst>
              <a:ext uri="{FF2B5EF4-FFF2-40B4-BE49-F238E27FC236}">
                <a16:creationId xmlns:a16="http://schemas.microsoft.com/office/drawing/2014/main" id="{BD671CBE-AD45-4D11-9C4A-350B65426831}"/>
              </a:ext>
            </a:extLst>
          </p:cNvPr>
          <p:cNvSpPr>
            <a:spLocks noGrp="1"/>
          </p:cNvSpPr>
          <p:nvPr>
            <p:ph type="title"/>
          </p:nvPr>
        </p:nvSpPr>
        <p:spPr>
          <a:xfrm>
            <a:off x="186514" y="1044575"/>
            <a:ext cx="11710903" cy="1037561"/>
          </a:xfrm>
        </p:spPr>
        <p:txBody>
          <a:bodyPr/>
          <a:lstStyle/>
          <a:p>
            <a:r>
              <a:rPr lang="en-US" dirty="0"/>
              <a:t>Universal Precautions</a:t>
            </a:r>
            <a:br>
              <a:rPr lang="en-US" dirty="0"/>
            </a:br>
            <a:endParaRPr lang="en-US" dirty="0"/>
          </a:p>
        </p:txBody>
      </p:sp>
      <p:sp>
        <p:nvSpPr>
          <p:cNvPr id="29" name="Text Placeholder 28">
            <a:extLst>
              <a:ext uri="{FF2B5EF4-FFF2-40B4-BE49-F238E27FC236}">
                <a16:creationId xmlns:a16="http://schemas.microsoft.com/office/drawing/2014/main" id="{B56CF5DD-FBFE-44A6-9BF6-B8B80C4640B3}"/>
              </a:ext>
            </a:extLst>
          </p:cNvPr>
          <p:cNvSpPr>
            <a:spLocks noGrp="1"/>
          </p:cNvSpPr>
          <p:nvPr>
            <p:ph type="body" sz="quarter" idx="14"/>
          </p:nvPr>
        </p:nvSpPr>
        <p:spPr/>
        <p:txBody>
          <a:bodyPr/>
          <a:lstStyle/>
          <a:p>
            <a:r>
              <a:rPr lang="en-US" dirty="0"/>
              <a:t>for Trauma-Informed Care</a:t>
            </a:r>
          </a:p>
        </p:txBody>
      </p:sp>
      <p:pic>
        <p:nvPicPr>
          <p:cNvPr id="4" name="Picture 3">
            <a:extLst>
              <a:ext uri="{FF2B5EF4-FFF2-40B4-BE49-F238E27FC236}">
                <a16:creationId xmlns:a16="http://schemas.microsoft.com/office/drawing/2014/main" id="{ECDE5606-21B1-4D7B-B8B7-51F8FB68082B}"/>
              </a:ext>
            </a:extLst>
          </p:cNvPr>
          <p:cNvPicPr>
            <a:picLocks noChangeAspect="1"/>
          </p:cNvPicPr>
          <p:nvPr/>
        </p:nvPicPr>
        <p:blipFill rotWithShape="1">
          <a:blip r:embed="rId3"/>
          <a:srcRect b="1067"/>
          <a:stretch/>
        </p:blipFill>
        <p:spPr>
          <a:xfrm>
            <a:off x="6356134" y="2492376"/>
            <a:ext cx="4802404" cy="3563372"/>
          </a:xfrm>
          <a:prstGeom prst="rect">
            <a:avLst/>
          </a:prstGeom>
        </p:spPr>
      </p:pic>
    </p:spTree>
    <p:extLst>
      <p:ext uri="{BB962C8B-B14F-4D97-AF65-F5344CB8AC3E}">
        <p14:creationId xmlns:p14="http://schemas.microsoft.com/office/powerpoint/2010/main" val="365745350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marL="457200" indent="-457200" algn="l">
          <a:buFont typeface="Arial" panose="020B0604020202020204" pitchFamily="34" charset="0"/>
          <a:buChar char="•"/>
          <a:defRPr sz="28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BFD80C8EB4A049883C815D59344A4C" ma:contentTypeVersion="11" ma:contentTypeDescription="Create a new document." ma:contentTypeScope="" ma:versionID="8954760837c3f6d1d604e5413cd5b26d">
  <xsd:schema xmlns:xsd="http://www.w3.org/2001/XMLSchema" xmlns:xs="http://www.w3.org/2001/XMLSchema" xmlns:p="http://schemas.microsoft.com/office/2006/metadata/properties" xmlns:ns2="6ad02b95-fff2-4d68-93e5-21c79b092f05" xmlns:ns3="919a60d5-ddfe-4a22-a133-b2b51899993c" targetNamespace="http://schemas.microsoft.com/office/2006/metadata/properties" ma:root="true" ma:fieldsID="1e395ce114746df508bee3624c6be643" ns2:_="" ns3:_="">
    <xsd:import namespace="6ad02b95-fff2-4d68-93e5-21c79b092f05"/>
    <xsd:import namespace="919a60d5-ddfe-4a22-a133-b2b51899993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02b95-fff2-4d68-93e5-21c79b092f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9a60d5-ddfe-4a22-a133-b2b51899993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AA20E2-1BEB-42A5-A73C-1CF21E3D1A68}">
  <ds:schemaRefs>
    <ds:schemaRef ds:uri="http://schemas.microsoft.com/office/2006/metadata/properties"/>
    <ds:schemaRef ds:uri="http://www.w3.org/XML/1998/namespace"/>
    <ds:schemaRef ds:uri="http://schemas.microsoft.com/office/2006/documentManagement/types"/>
    <ds:schemaRef ds:uri="6ad02b95-fff2-4d68-93e5-21c79b092f05"/>
    <ds:schemaRef ds:uri="http://purl.org/dc/dcmitype/"/>
    <ds:schemaRef ds:uri="http://purl.org/dc/elements/1.1/"/>
    <ds:schemaRef ds:uri="919a60d5-ddfe-4a22-a133-b2b51899993c"/>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AAFD36C8-96D2-4EAA-95D6-BDCFB5C01AC2}">
  <ds:schemaRefs>
    <ds:schemaRef ds:uri="http://schemas.microsoft.com/sharepoint/v3/contenttype/forms"/>
  </ds:schemaRefs>
</ds:datastoreItem>
</file>

<file path=customXml/itemProps3.xml><?xml version="1.0" encoding="utf-8"?>
<ds:datastoreItem xmlns:ds="http://schemas.openxmlformats.org/officeDocument/2006/customXml" ds:itemID="{94051847-70A9-4BA6-9140-ABC029473B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d02b95-fff2-4d68-93e5-21c79b092f05"/>
    <ds:schemaRef ds:uri="919a60d5-ddfe-4a22-a133-b2b518999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7221</TotalTime>
  <Words>3512</Words>
  <Application>Microsoft Office PowerPoint</Application>
  <PresentationFormat>Widescreen</PresentationFormat>
  <Paragraphs>285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Gotham SSm A</vt:lpstr>
      <vt:lpstr>1_Office Theme</vt:lpstr>
      <vt:lpstr>Trauma Informed Approach </vt:lpstr>
      <vt:lpstr>THE LENS </vt:lpstr>
      <vt:lpstr>THE LENS </vt:lpstr>
      <vt:lpstr>Key Principles of a Trauma-informed Approach </vt:lpstr>
      <vt:lpstr>PowerPoint Presentation</vt:lpstr>
      <vt:lpstr>THE FOUR R’s</vt:lpstr>
      <vt:lpstr>THE FOUR R’s </vt:lpstr>
      <vt:lpstr>THE FOUR R’s</vt:lpstr>
      <vt:lpstr>Universal Precautions </vt:lpstr>
      <vt:lpstr>PowerPoint Presentation</vt:lpstr>
      <vt:lpstr>Strategic Plan</vt:lpstr>
      <vt:lpstr>Why does being TI matter?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TSTN Slide Deck </dc:title>
  <dc:creator>Cheryl Williams-Hecksel</dc:creator>
  <cp:lastModifiedBy>Bailey J. Akers</cp:lastModifiedBy>
  <cp:revision>451</cp:revision>
  <dcterms:created xsi:type="dcterms:W3CDTF">2021-02-25T17:25:49Z</dcterms:created>
  <dcterms:modified xsi:type="dcterms:W3CDTF">2022-08-29T17:17:02Z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0x010100ABBFD80C8EB4A049883C815D59344A4C</vt:lpwstr>
  </property>
  <property fmtid="{D5CDD505-2E9C-101B-9397-08002B2CF9AE}" pid="3" name="ComplianceAssetId">
    <vt:lpwstr/>
  </property>
  <property fmtid="{D5CDD505-2E9C-101B-9397-08002B2CF9AE}" pid="4" name="_ExtendedDescription">
    <vt:lpwstr/>
  </property>
</Properties>
</file>